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477" r:id="rId6"/>
    <p:sldId id="436" r:id="rId7"/>
    <p:sldId id="517" r:id="rId8"/>
    <p:sldId id="553" r:id="rId9"/>
    <p:sldId id="554" r:id="rId10"/>
    <p:sldId id="555" r:id="rId11"/>
    <p:sldId id="556" r:id="rId12"/>
    <p:sldId id="557" r:id="rId13"/>
    <p:sldId id="558" r:id="rId14"/>
    <p:sldId id="559" r:id="rId15"/>
    <p:sldId id="560" r:id="rId16"/>
    <p:sldId id="561" r:id="rId17"/>
    <p:sldId id="562" r:id="rId18"/>
    <p:sldId id="548" r:id="rId19"/>
    <p:sldId id="531" r:id="rId20"/>
    <p:sldId id="542" r:id="rId21"/>
    <p:sldId id="550" r:id="rId22"/>
    <p:sldId id="543" r:id="rId23"/>
    <p:sldId id="541" r:id="rId24"/>
    <p:sldId id="532" r:id="rId25"/>
    <p:sldId id="533" r:id="rId26"/>
    <p:sldId id="535" r:id="rId27"/>
    <p:sldId id="534" r:id="rId28"/>
    <p:sldId id="551" r:id="rId29"/>
    <p:sldId id="552" r:id="rId30"/>
    <p:sldId id="546" r:id="rId31"/>
    <p:sldId id="536" r:id="rId32"/>
    <p:sldId id="537" r:id="rId33"/>
    <p:sldId id="545" r:id="rId34"/>
    <p:sldId id="547" r:id="rId35"/>
    <p:sldId id="440" r:id="rId36"/>
    <p:sldId id="43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ilene Nunez Huang" initials="ANH" lastIdx="6" clrIdx="0">
    <p:extLst>
      <p:ext uri="{19B8F6BF-5375-455C-9EA6-DF929625EA0E}">
        <p15:presenceInfo xmlns:p15="http://schemas.microsoft.com/office/powerpoint/2012/main" userId="S::AdiN@tahirih.org::dafb2cd1-4f40-4ffc-8c0c-5f213e825bc2" providerId="AD"/>
      </p:ext>
    </p:extLst>
  </p:cmAuthor>
  <p:cmAuthor id="2" name="Adriana Lopez" initials="AL" lastIdx="1" clrIdx="1">
    <p:extLst>
      <p:ext uri="{19B8F6BF-5375-455C-9EA6-DF929625EA0E}">
        <p15:presenceInfo xmlns:p15="http://schemas.microsoft.com/office/powerpoint/2012/main" userId="S::adrianal@tahirih.org::152a4b0b-b0b9-4e11-8fae-45d6c0acd3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5B"/>
    <a:srgbClr val="EDE6DA"/>
    <a:srgbClr val="CBB895"/>
    <a:srgbClr val="8FC2E2"/>
    <a:srgbClr val="004691"/>
    <a:srgbClr val="F05E48"/>
    <a:srgbClr val="474236"/>
    <a:srgbClr val="44AC86"/>
    <a:srgbClr val="7F283F"/>
    <a:srgbClr val="CE3A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3EB716-1876-4B69-AE09-91D1D023946B}" v="9" dt="2021-02-24T18:09:25.099"/>
    <p1510:client id="{33B2F516-BF94-449D-8C74-9D6984B1D5E9}" v="255" dt="2021-02-24T18:09:37.439"/>
    <p1510:client id="{386CAE9F-307D-B000-D95D-BED34EC3EC35}" v="11" dt="2021-02-24T15:13:29.266"/>
    <p1510:client id="{F8BCA0B4-AB6E-415E-A5BF-97B57F2E6D78}" v="1" dt="2021-02-24T04:19:28.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0" d="100"/>
          <a:sy n="40" d="100"/>
        </p:scale>
        <p:origin x="100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4FF72-3A63-490E-A3D2-1DBC31131FD9}" type="datetimeFigureOut">
              <a:rPr lang="en-US" smtClean="0"/>
              <a:t>2/24/2021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3C915-09EF-499F-AE3E-7F9D35316F58}" type="slidenum">
              <a:rPr lang="en-US" smtClean="0"/>
              <a:t>‹#›</a:t>
            </a:fld>
            <a:endParaRPr lang="en-US"/>
          </a:p>
        </p:txBody>
      </p:sp>
    </p:spTree>
    <p:extLst>
      <p:ext uri="{BB962C8B-B14F-4D97-AF65-F5344CB8AC3E}">
        <p14:creationId xmlns:p14="http://schemas.microsoft.com/office/powerpoint/2010/main" val="36942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a:t>
            </a:fld>
            <a:endParaRPr lang="en-US"/>
          </a:p>
        </p:txBody>
      </p:sp>
    </p:spTree>
    <p:extLst>
      <p:ext uri="{BB962C8B-B14F-4D97-AF65-F5344CB8AC3E}">
        <p14:creationId xmlns:p14="http://schemas.microsoft.com/office/powerpoint/2010/main" val="4193647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Adriana</a:t>
            </a: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The direct experiences, witnessing, or learning of an event that involves actual or feared death, serious physical or emotional injury, or threat of injury.</a:t>
            </a:r>
            <a:endParaRPr kumimoji="0" lang="en-US" sz="1800" b="0" i="0" u="none" strike="noStrike" kern="1200" cap="none" spc="0" normalizeH="0" baseline="0" noProof="0">
              <a:ln>
                <a:noFill/>
              </a:ln>
              <a:solidFill>
                <a:srgbClr val="002A5B"/>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 response to the event that involves intense fear, helplessness, or horror</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727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Adriana</a:t>
            </a: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The direct experiences, witnessing, or learning of an event that involves actual or feared death, serious physical or emotional injury, or threat of injury.</a:t>
            </a:r>
            <a:endParaRPr kumimoji="0" lang="en-US" sz="1800" b="0" i="0" u="none" strike="noStrike" kern="1200" cap="none" spc="0" normalizeH="0" baseline="0" noProof="0">
              <a:ln>
                <a:noFill/>
              </a:ln>
              <a:solidFill>
                <a:srgbClr val="002A5B"/>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 response to the event that involves intense fear, helplessness, or horror</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624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Adriana</a:t>
            </a: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The direct experiences, witnessing, or learning of an event that involves actual or feared death, serious physical or emotional injury, or threat of injury.</a:t>
            </a:r>
            <a:endParaRPr kumimoji="0" lang="en-US" sz="1800" b="0" i="0" u="none" strike="noStrike" kern="1200" cap="none" spc="0" normalizeH="0" baseline="0" noProof="0">
              <a:ln>
                <a:noFill/>
              </a:ln>
              <a:solidFill>
                <a:srgbClr val="002A5B"/>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 response to the event that involves intense fear, helplessness, or horror</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671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Adriana</a:t>
            </a: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The direct experiences, witnessing, or learning of an event that involves actual or feared death, serious physical or emotional injury, or threat of injury.</a:t>
            </a:r>
            <a:endParaRPr kumimoji="0" lang="en-US" sz="1800" b="0" i="0" u="none" strike="noStrike" kern="1200" cap="none" spc="0" normalizeH="0" baseline="0" noProof="0">
              <a:ln>
                <a:noFill/>
              </a:ln>
              <a:solidFill>
                <a:srgbClr val="002A5B"/>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 response to the event that involves intense fear, helplessness, or horror</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217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effectLst/>
                <a:latin typeface="Segoe UI" panose="020B0502040204020203" pitchFamily="34" charset="0"/>
              </a:rPr>
              <a:t>Adi does framing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effectLst/>
                <a:latin typeface="Segoe UI" panose="020B0502040204020203" pitchFamily="34" charset="0"/>
              </a:rPr>
              <a:t>Strategies for declaration writing" webinar from 2020 by providing a background on trauma. Last year, they learned about how critically important the declaration is to any immigration application and they learned tips about how to tell a good story to best support the application for benefits. We want to build on those skills by providing everyone with a little background on trauma and how trauma impacts survivors, and how you may see this during your client interviews while working on a case. </a:t>
            </a:r>
            <a:endParaRPr lang="en-US" sz="1800">
              <a:effectLst/>
              <a:latin typeface="Arial" panose="020B0604020202020204" pitchFamily="34" charset="0"/>
            </a:endParaRP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15</a:t>
            </a:fld>
            <a:endParaRPr lang="en-US"/>
          </a:p>
        </p:txBody>
      </p:sp>
    </p:spTree>
    <p:extLst>
      <p:ext uri="{BB962C8B-B14F-4D97-AF65-F5344CB8AC3E}">
        <p14:creationId xmlns:p14="http://schemas.microsoft.com/office/powerpoint/2010/main" val="1498443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Adriana</a:t>
            </a: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The direct experiences, witnessing, or learning of an event that involves actual or feared death, serious physical or emotional injury, or threat of injury.</a:t>
            </a:r>
            <a:endParaRPr kumimoji="0" lang="en-US" sz="1800" b="0" i="0" u="none" strike="noStrike" kern="1200" cap="none" spc="0" normalizeH="0" baseline="0" noProof="0">
              <a:ln>
                <a:noFill/>
              </a:ln>
              <a:solidFill>
                <a:srgbClr val="002A5B"/>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 response to the event that involves intense fear, helplessness, or horror</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641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Adriana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When an overwhelming or traumatic event occurs, the brain stem takes over. When there is sustained or repeated traumatic events, the brain stem or “downstairs” brain takes over and trauma survivors may continue to operate from the brain stem and limbic brains. This leads to the varied responses you may see in your clients.</a:t>
            </a:r>
          </a:p>
          <a:p>
            <a:pPr marL="0" indent="0">
              <a:buFont typeface="Arial" panose="020B0604020202020204" pitchFamily="34" charset="0"/>
              <a:buNone/>
            </a:pPr>
            <a:endParaRPr lang="en-US" sz="1200" kern="1200">
              <a:solidFill>
                <a:schemeClr val="tx1"/>
              </a:solidFill>
              <a:effectLst/>
              <a:latin typeface="+mn-lt"/>
              <a:ea typeface="+mn-ea"/>
              <a:cs typeface="+mn-cs"/>
            </a:endParaRPr>
          </a:p>
          <a:p>
            <a:pPr marL="0" indent="0">
              <a:buFont typeface="Arial" panose="020B0604020202020204" pitchFamily="34" charset="0"/>
              <a:buNone/>
            </a:pPr>
            <a:r>
              <a:rPr lang="en-US" sz="1200" kern="1200">
                <a:solidFill>
                  <a:schemeClr val="tx1"/>
                </a:solidFill>
                <a:effectLst/>
                <a:latin typeface="+mn-lt"/>
                <a:ea typeface="+mn-ea"/>
                <a:cs typeface="+mn-cs"/>
              </a:rPr>
              <a:t>When we are in survival mode, the survival (primitive) “part of the brain overrides the conscious part” Trauma and the Brain, https://www.youtube.com/watch?v=4-tcKYx24aA </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710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Adriana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417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Adriana</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Physical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Nervous energy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Upset stomach</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Muscle tension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Headaches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Rapid heart rate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600" b="0" i="0" u="none" strike="noStrike" kern="1200" cap="none" spc="0" normalizeH="0" baseline="0" noProof="0">
                <a:ln>
                  <a:noFill/>
                </a:ln>
                <a:solidFill>
                  <a:prstClr val="black"/>
                </a:solidFill>
                <a:effectLst/>
                <a:uLnTx/>
                <a:uFillTx/>
                <a:latin typeface="Calibri"/>
                <a:ea typeface="+mn-ea"/>
                <a:cs typeface="+mn-cs"/>
              </a:rPr>
              <a:t>Dizziness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600" b="1" i="0" u="none" strike="noStrike" kern="1200" cap="none" spc="0" normalizeH="0" baseline="0" noProof="0">
                <a:ln>
                  <a:noFill/>
                </a:ln>
                <a:solidFill>
                  <a:prstClr val="black"/>
                </a:solidFill>
                <a:effectLst/>
                <a:uLnTx/>
                <a:uFillTx/>
                <a:latin typeface="Calibri"/>
                <a:ea typeface="+mn-ea"/>
                <a:cs typeface="+mn-cs"/>
              </a:rPr>
              <a:t>Lack of energy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600" b="0" i="0" u="none" strike="noStrike" kern="1200" cap="none" spc="0" normalizeH="0" baseline="0" noProof="0">
                <a:ln>
                  <a:noFill/>
                </a:ln>
                <a:solidFill>
                  <a:prstClr val="black"/>
                </a:solidFill>
                <a:effectLst/>
                <a:uLnTx/>
                <a:uFillTx/>
                <a:latin typeface="Calibri"/>
                <a:ea typeface="+mn-ea"/>
                <a:cs typeface="+mn-cs"/>
              </a:rPr>
              <a:t>Fatigue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600" b="0" i="0" u="none" strike="noStrike" kern="1200" cap="none" spc="0" normalizeH="0" baseline="0" noProof="0">
                <a:ln>
                  <a:noFill/>
                </a:ln>
                <a:solidFill>
                  <a:prstClr val="black"/>
                </a:solidFill>
                <a:effectLst/>
                <a:uLnTx/>
                <a:uFillTx/>
                <a:latin typeface="Calibri"/>
                <a:ea typeface="+mn-ea"/>
                <a:cs typeface="+mn-cs"/>
              </a:rPr>
              <a:t>Teeth grinding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Emotional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a:ln>
                  <a:noFill/>
                </a:ln>
                <a:solidFill>
                  <a:srgbClr val="FFCC00"/>
                </a:solidFill>
                <a:effectLst/>
                <a:uLnTx/>
                <a:uFillTx/>
                <a:latin typeface="Calibri"/>
                <a:ea typeface="+mn-ea"/>
                <a:cs typeface="+mn-cs"/>
              </a:rPr>
              <a:t>Emotional Reactions</a:t>
            </a:r>
            <a:endParaRPr kumimoji="0" lang="en-US" sz="96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9600" b="0" i="0" u="none" strike="noStrike" kern="1200" cap="none" spc="0" normalizeH="0" baseline="0" noProof="0">
                <a:ln>
                  <a:noFill/>
                </a:ln>
                <a:solidFill>
                  <a:prstClr val="black"/>
                </a:solidFill>
                <a:effectLst/>
                <a:uLnTx/>
                <a:uFillTx/>
                <a:latin typeface="Calibri"/>
                <a:ea typeface="+mn-ea"/>
                <a:cs typeface="+mn-cs"/>
              </a:rPr>
              <a:t>Sadness, grief, depression</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9600" b="0" i="0" u="none" strike="noStrike" kern="1200" cap="none" spc="0" normalizeH="0" baseline="0" noProof="0">
                <a:ln>
                  <a:noFill/>
                </a:ln>
                <a:solidFill>
                  <a:prstClr val="black"/>
                </a:solidFill>
                <a:effectLst/>
                <a:uLnTx/>
                <a:uFillTx/>
                <a:latin typeface="Calibri"/>
                <a:ea typeface="+mn-ea"/>
                <a:cs typeface="+mn-cs"/>
              </a:rPr>
              <a:t>Fear, </a:t>
            </a:r>
            <a:r>
              <a:rPr kumimoji="0" lang="en-US" sz="9600" b="1" i="0" u="none" strike="noStrike" kern="1200" cap="none" spc="0" normalizeH="0" baseline="0" noProof="0">
                <a:ln>
                  <a:noFill/>
                </a:ln>
                <a:solidFill>
                  <a:prstClr val="black"/>
                </a:solidFill>
                <a:effectLst/>
                <a:uLnTx/>
                <a:uFillTx/>
                <a:latin typeface="Calibri"/>
                <a:ea typeface="+mn-ea"/>
                <a:cs typeface="+mn-cs"/>
              </a:rPr>
              <a:t>inability to feel safe</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9600" b="0" i="0" u="none" strike="noStrike" kern="1200" cap="none" spc="0" normalizeH="0" baseline="0" noProof="0">
                <a:ln>
                  <a:noFill/>
                </a:ln>
                <a:solidFill>
                  <a:prstClr val="black"/>
                </a:solidFill>
                <a:effectLst/>
                <a:uLnTx/>
                <a:uFillTx/>
                <a:latin typeface="Calibri"/>
                <a:ea typeface="+mn-ea"/>
                <a:cs typeface="+mn-cs"/>
              </a:rPr>
              <a:t>Feelings of guilt and/or shame</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9600" b="0" i="0" u="none" strike="noStrike" kern="1200" cap="none" spc="0" normalizeH="0" baseline="0" noProof="0">
                <a:ln>
                  <a:noFill/>
                </a:ln>
                <a:solidFill>
                  <a:prstClr val="black"/>
                </a:solidFill>
                <a:effectLst/>
                <a:uLnTx/>
                <a:uFillTx/>
                <a:latin typeface="Calibri"/>
                <a:ea typeface="+mn-ea"/>
                <a:cs typeface="+mn-cs"/>
              </a:rPr>
              <a:t>Anger, irritability</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9600" b="0" i="0" u="none" strike="noStrike" kern="1200" cap="none" spc="0" normalizeH="0" baseline="0" noProof="0">
                <a:ln>
                  <a:noFill/>
                </a:ln>
                <a:solidFill>
                  <a:prstClr val="black"/>
                </a:solidFill>
                <a:effectLst/>
                <a:uLnTx/>
                <a:uFillTx/>
                <a:latin typeface="Calibri"/>
                <a:ea typeface="+mn-ea"/>
                <a:cs typeface="+mn-cs"/>
              </a:rPr>
              <a:t>Inability to enjoy anything</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9600" b="1" i="0" u="none" strike="noStrike" kern="1200" cap="none" spc="0" normalizeH="0" baseline="0" noProof="0">
                <a:ln>
                  <a:noFill/>
                </a:ln>
                <a:solidFill>
                  <a:prstClr val="black"/>
                </a:solidFill>
                <a:effectLst/>
                <a:uLnTx/>
                <a:uFillTx/>
                <a:latin typeface="Calibri"/>
                <a:ea typeface="+mn-ea"/>
                <a:cs typeface="+mn-cs"/>
              </a:rPr>
              <a:t>Loss of trust</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Loss of self-esteem</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Helplessness and/or hopelessness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Emotional distance from others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Intense or extreme feelings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Numbness, feeling chronically empty</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Blunted/flat or labile affect</a:t>
            </a:r>
          </a:p>
          <a:p>
            <a:pPr marL="0" marR="0" lvl="0" indent="0" algn="l" defTabSz="914400" rtl="0" eaLnBrk="1" fontAlgn="auto" latinLnBrk="0" hangingPunct="1">
              <a:lnSpc>
                <a:spcPct val="100000"/>
              </a:lnSpc>
              <a:spcBef>
                <a:spcPts val="0"/>
              </a:spcBef>
              <a:spcAft>
                <a:spcPts val="0"/>
              </a:spcAft>
              <a:buClrTx/>
              <a:buSzTx/>
              <a:buFont typeface="Garamond" panose="02020404030301010803" pitchFamily="18" charset="0"/>
              <a:buNone/>
              <a:tabLst/>
              <a:defRPr/>
            </a:pPr>
            <a:endParaRPr kumimoji="0" lang="en-US" sz="2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Garamond" panose="02020404030301010803" pitchFamily="18" charset="0"/>
              <a:buNone/>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Behavioral</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Becoming withdrawn or isolated from others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Startling easily</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1" i="0" u="none" strike="noStrike" kern="1200" cap="none" spc="0" normalizeH="0" baseline="0" noProof="0">
                <a:ln>
                  <a:noFill/>
                </a:ln>
                <a:solidFill>
                  <a:prstClr val="black"/>
                </a:solidFill>
                <a:effectLst/>
                <a:uLnTx/>
                <a:uFillTx/>
                <a:latin typeface="Calibri"/>
                <a:ea typeface="+mn-ea"/>
                <a:cs typeface="+mn-cs"/>
              </a:rPr>
              <a:t>Avoiding places or situations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Obsessive or compulsive behaviors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 Becoming        confrontational and aggressive</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  Sleep disturbances, including insomnia and nightmares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  Change in eating habits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  Loss or gain in weight</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  Restlessness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  Increase or decrease in sexual activity</a:t>
            </a:r>
          </a:p>
          <a:p>
            <a:pPr marL="0" marR="0" lvl="0" indent="0" algn="l" defTabSz="914400" rtl="0" eaLnBrk="1" fontAlgn="auto" latinLnBrk="0" hangingPunct="1">
              <a:lnSpc>
                <a:spcPct val="100000"/>
              </a:lnSpc>
              <a:spcBef>
                <a:spcPts val="0"/>
              </a:spcBef>
              <a:spcAft>
                <a:spcPts val="0"/>
              </a:spcAft>
              <a:buClrTx/>
              <a:buSzTx/>
              <a:buFont typeface="Garamond" panose="02020404030301010803" pitchFamily="18" charset="0"/>
              <a:buNone/>
              <a:tabLst/>
              <a:defRPr/>
            </a:pPr>
            <a:endParaRPr kumimoji="0" lang="en-US" sz="2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Garamond" panose="02020404030301010803" pitchFamily="18" charset="0"/>
              <a:buNone/>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Mental</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Changes in the way you think about yourself, the world and other people</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Heightened awareness of your surroundings (hypervigilance)</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Paranoia</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1" i="0" u="none" strike="noStrike" kern="1200" cap="none" spc="0" normalizeH="0" baseline="0" noProof="0">
                <a:ln>
                  <a:noFill/>
                </a:ln>
                <a:solidFill>
                  <a:prstClr val="black"/>
                </a:solidFill>
                <a:effectLst/>
                <a:uLnTx/>
                <a:uFillTx/>
                <a:latin typeface="Calibri"/>
                <a:ea typeface="+mn-ea"/>
                <a:cs typeface="+mn-cs"/>
              </a:rPr>
              <a:t> Lessened awareness, disconnection from yourself </a:t>
            </a:r>
            <a:r>
              <a:rPr kumimoji="0" lang="en-US" sz="2800" b="0" i="0" u="none" strike="noStrike" kern="1200" cap="none" spc="0" normalizeH="0" baseline="0" noProof="0">
                <a:ln>
                  <a:noFill/>
                </a:ln>
                <a:solidFill>
                  <a:prstClr val="black"/>
                </a:solidFill>
                <a:effectLst/>
                <a:uLnTx/>
                <a:uFillTx/>
                <a:latin typeface="Calibri"/>
                <a:ea typeface="+mn-ea"/>
                <a:cs typeface="+mn-cs"/>
              </a:rPr>
              <a:t>(dissociation)</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  Flashbacks and intrusive memories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  Difficulty concentrating</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1" i="0" u="none" strike="noStrike" kern="1200" cap="none" spc="0" normalizeH="0" baseline="0" noProof="0">
                <a:ln>
                  <a:noFill/>
                </a:ln>
                <a:solidFill>
                  <a:prstClr val="black"/>
                </a:solidFill>
                <a:effectLst/>
                <a:uLnTx/>
                <a:uFillTx/>
                <a:latin typeface="Calibri"/>
                <a:ea typeface="+mn-ea"/>
                <a:cs typeface="+mn-cs"/>
              </a:rPr>
              <a:t>  Poor attention or memory problems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  Difficulty making decisions</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455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20</a:t>
            </a:fld>
            <a:endParaRPr lang="en-US"/>
          </a:p>
        </p:txBody>
      </p:sp>
    </p:spTree>
    <p:extLst>
      <p:ext uri="{BB962C8B-B14F-4D97-AF65-F5344CB8AC3E}">
        <p14:creationId xmlns:p14="http://schemas.microsoft.com/office/powerpoint/2010/main" val="268361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3</a:t>
            </a:fld>
            <a:endParaRPr lang="en-US"/>
          </a:p>
        </p:txBody>
      </p:sp>
    </p:spTree>
    <p:extLst>
      <p:ext uri="{BB962C8B-B14F-4D97-AF65-F5344CB8AC3E}">
        <p14:creationId xmlns:p14="http://schemas.microsoft.com/office/powerpoint/2010/main" val="3415552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Adi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423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Adi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004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Adriana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721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Adi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005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881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Adriana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859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Adi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877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Adi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808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Adi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9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Adi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30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4</a:t>
            </a:fld>
            <a:endParaRPr lang="en-US"/>
          </a:p>
        </p:txBody>
      </p:sp>
    </p:spTree>
    <p:extLst>
      <p:ext uri="{BB962C8B-B14F-4D97-AF65-F5344CB8AC3E}">
        <p14:creationId xmlns:p14="http://schemas.microsoft.com/office/powerpoint/2010/main" val="1384319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Adi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151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755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969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Adriana</a:t>
            </a: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The direct experiences, witnessing, or learning of an event that involves actual or feared death, serious physical or emotional injury, or threat of injury.</a:t>
            </a:r>
            <a:endParaRPr kumimoji="0" lang="en-US" sz="1800" b="0" i="0" u="none" strike="noStrike" kern="1200" cap="none" spc="0" normalizeH="0" baseline="0" noProof="0">
              <a:ln>
                <a:noFill/>
              </a:ln>
              <a:solidFill>
                <a:srgbClr val="002A5B"/>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 response to the event that involves intense fear, helplessness, or horror</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055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Adriana</a:t>
            </a: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The direct experiences, witnessing, or learning of an event that involves actual or feared death, serious physical or emotional injury, or threat of injury.</a:t>
            </a:r>
            <a:endParaRPr kumimoji="0" lang="en-US" sz="1800" b="0" i="0" u="none" strike="noStrike" kern="1200" cap="none" spc="0" normalizeH="0" baseline="0" noProof="0">
              <a:ln>
                <a:noFill/>
              </a:ln>
              <a:solidFill>
                <a:srgbClr val="002A5B"/>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 response to the event that involves intense fear, helplessness, or horror</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173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Adriana</a:t>
            </a: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The direct experiences, witnessing, or learning of an event that involves actual or feared death, serious physical or emotional injury, or threat of injury.</a:t>
            </a:r>
            <a:endParaRPr kumimoji="0" lang="en-US" sz="1800" b="0" i="0" u="none" strike="noStrike" kern="1200" cap="none" spc="0" normalizeH="0" baseline="0" noProof="0">
              <a:ln>
                <a:noFill/>
              </a:ln>
              <a:solidFill>
                <a:srgbClr val="002A5B"/>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 response to the event that involves intense fear, helplessness, or horror</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313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Adriana</a:t>
            </a: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The direct experiences, witnessing, or learning of an event that involves actual or feared death, serious physical or emotional injury, or threat of injury.</a:t>
            </a:r>
            <a:endParaRPr kumimoji="0" lang="en-US" sz="1800" b="0" i="0" u="none" strike="noStrike" kern="1200" cap="none" spc="0" normalizeH="0" baseline="0" noProof="0">
              <a:ln>
                <a:noFill/>
              </a:ln>
              <a:solidFill>
                <a:srgbClr val="002A5B"/>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 response to the event that involves intense fear, helplessness, or horror</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555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Adriana</a:t>
            </a: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The direct experiences, witnessing, or learning of an event that involves actual or feared death, serious physical or emotional injury, or threat of injury.</a:t>
            </a:r>
            <a:endParaRPr kumimoji="0" lang="en-US" sz="1800" b="0" i="0" u="none" strike="noStrike" kern="1200" cap="none" spc="0" normalizeH="0" baseline="0" noProof="0">
              <a:ln>
                <a:noFill/>
              </a:ln>
              <a:solidFill>
                <a:srgbClr val="002A5B"/>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 response to the event that involves intense fear, helplessness, or horror</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166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Adriana</a:t>
            </a: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The direct experiences, witnessing, or learning of an event that involves actual or feared death, serious physical or emotional injury, or threat of injury.</a:t>
            </a:r>
            <a:endParaRPr kumimoji="0" lang="en-US" sz="1800" b="0" i="0" u="none" strike="noStrike" kern="1200" cap="none" spc="0" normalizeH="0" baseline="0" noProof="0">
              <a:ln>
                <a:noFill/>
              </a:ln>
              <a:solidFill>
                <a:srgbClr val="002A5B"/>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 response to the event that involves intense fear, helplessness, or horror</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017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5818-316E-466D-BDFF-1051664BD3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DEC885-97E2-4BCD-8476-4BE2530DF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B93FF1-F8B9-4273-83B9-F43AD0F0398C}"/>
              </a:ext>
            </a:extLst>
          </p:cNvPr>
          <p:cNvSpPr>
            <a:spLocks noGrp="1"/>
          </p:cNvSpPr>
          <p:nvPr>
            <p:ph type="dt" sz="half" idx="10"/>
          </p:nvPr>
        </p:nvSpPr>
        <p:spPr/>
        <p:txBody>
          <a:bodyPr/>
          <a:lstStyle/>
          <a:p>
            <a:fld id="{9C5E225E-5E65-4765-ADD5-9548EE373A61}" type="datetimeFigureOut">
              <a:rPr lang="en-US" smtClean="0"/>
              <a:t>2/24/2021</a:t>
            </a:fld>
            <a:endParaRPr lang="en-US"/>
          </a:p>
        </p:txBody>
      </p:sp>
      <p:sp>
        <p:nvSpPr>
          <p:cNvPr id="5" name="Footer Placeholder 4">
            <a:extLst>
              <a:ext uri="{FF2B5EF4-FFF2-40B4-BE49-F238E27FC236}">
                <a16:creationId xmlns:a16="http://schemas.microsoft.com/office/drawing/2014/main" id="{ED78F4F0-880A-4222-86EC-D9D7B031F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57BF1-7E23-42ED-8DEA-6EBCD45E3C5D}"/>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29559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D074-5526-4F48-A7AA-F5CA2D5A9F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ECE6DF-C749-4F59-A645-33F758B13D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DBD04-E47C-4943-9BFB-FD5DCFC29AC3}"/>
              </a:ext>
            </a:extLst>
          </p:cNvPr>
          <p:cNvSpPr>
            <a:spLocks noGrp="1"/>
          </p:cNvSpPr>
          <p:nvPr>
            <p:ph type="dt" sz="half" idx="10"/>
          </p:nvPr>
        </p:nvSpPr>
        <p:spPr/>
        <p:txBody>
          <a:bodyPr/>
          <a:lstStyle/>
          <a:p>
            <a:fld id="{9C5E225E-5E65-4765-ADD5-9548EE373A61}" type="datetimeFigureOut">
              <a:rPr lang="en-US" smtClean="0"/>
              <a:t>2/24/2021</a:t>
            </a:fld>
            <a:endParaRPr lang="en-US"/>
          </a:p>
        </p:txBody>
      </p:sp>
      <p:sp>
        <p:nvSpPr>
          <p:cNvPr id="5" name="Footer Placeholder 4">
            <a:extLst>
              <a:ext uri="{FF2B5EF4-FFF2-40B4-BE49-F238E27FC236}">
                <a16:creationId xmlns:a16="http://schemas.microsoft.com/office/drawing/2014/main" id="{9FFEA0DE-6013-4934-AECD-6C17595F8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05FCC-3326-44C9-A38B-1D4FA43CB9B5}"/>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144834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285494-002E-4BEC-9A3B-502C9436D3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3BF9E5-444D-4B0B-A3FC-386BA78D41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9BFFD-82DC-418D-94E8-AD23992EEC82}"/>
              </a:ext>
            </a:extLst>
          </p:cNvPr>
          <p:cNvSpPr>
            <a:spLocks noGrp="1"/>
          </p:cNvSpPr>
          <p:nvPr>
            <p:ph type="dt" sz="half" idx="10"/>
          </p:nvPr>
        </p:nvSpPr>
        <p:spPr/>
        <p:txBody>
          <a:bodyPr/>
          <a:lstStyle/>
          <a:p>
            <a:fld id="{9C5E225E-5E65-4765-ADD5-9548EE373A61}" type="datetimeFigureOut">
              <a:rPr lang="en-US" smtClean="0"/>
              <a:t>2/24/2021</a:t>
            </a:fld>
            <a:endParaRPr lang="en-US"/>
          </a:p>
        </p:txBody>
      </p:sp>
      <p:sp>
        <p:nvSpPr>
          <p:cNvPr id="5" name="Footer Placeholder 4">
            <a:extLst>
              <a:ext uri="{FF2B5EF4-FFF2-40B4-BE49-F238E27FC236}">
                <a16:creationId xmlns:a16="http://schemas.microsoft.com/office/drawing/2014/main" id="{265624E0-9C91-45D5-8D33-B46AD75641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8665F-D23F-42E3-8038-E27E6B99D474}"/>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2813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E28E-BD02-4B2B-8961-A0945D5FCD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EC8EE-E1C6-414E-BA1E-A294014CD6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076C8-828E-4E11-A4E1-B9E90B516EB4}"/>
              </a:ext>
            </a:extLst>
          </p:cNvPr>
          <p:cNvSpPr>
            <a:spLocks noGrp="1"/>
          </p:cNvSpPr>
          <p:nvPr>
            <p:ph type="dt" sz="half" idx="10"/>
          </p:nvPr>
        </p:nvSpPr>
        <p:spPr/>
        <p:txBody>
          <a:bodyPr/>
          <a:lstStyle/>
          <a:p>
            <a:fld id="{9C5E225E-5E65-4765-ADD5-9548EE373A61}" type="datetimeFigureOut">
              <a:rPr lang="en-US" smtClean="0"/>
              <a:t>2/24/2021</a:t>
            </a:fld>
            <a:endParaRPr lang="en-US"/>
          </a:p>
        </p:txBody>
      </p:sp>
      <p:sp>
        <p:nvSpPr>
          <p:cNvPr id="5" name="Footer Placeholder 4">
            <a:extLst>
              <a:ext uri="{FF2B5EF4-FFF2-40B4-BE49-F238E27FC236}">
                <a16:creationId xmlns:a16="http://schemas.microsoft.com/office/drawing/2014/main" id="{22237662-9942-4AFE-871E-DF995C4D1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6C80F-4F9B-4048-81CD-62D2F58C18C3}"/>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104481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76EE-757B-4C89-A9DA-3FD48E8739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F43628-A5E6-41DB-8DAA-BCCFBFAE6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20A867-AC8A-4D6C-B878-129B6333E6C1}"/>
              </a:ext>
            </a:extLst>
          </p:cNvPr>
          <p:cNvSpPr>
            <a:spLocks noGrp="1"/>
          </p:cNvSpPr>
          <p:nvPr>
            <p:ph type="dt" sz="half" idx="10"/>
          </p:nvPr>
        </p:nvSpPr>
        <p:spPr/>
        <p:txBody>
          <a:bodyPr/>
          <a:lstStyle/>
          <a:p>
            <a:fld id="{9C5E225E-5E65-4765-ADD5-9548EE373A61}" type="datetimeFigureOut">
              <a:rPr lang="en-US" smtClean="0"/>
              <a:t>2/24/2021</a:t>
            </a:fld>
            <a:endParaRPr lang="en-US"/>
          </a:p>
        </p:txBody>
      </p:sp>
      <p:sp>
        <p:nvSpPr>
          <p:cNvPr id="5" name="Footer Placeholder 4">
            <a:extLst>
              <a:ext uri="{FF2B5EF4-FFF2-40B4-BE49-F238E27FC236}">
                <a16:creationId xmlns:a16="http://schemas.microsoft.com/office/drawing/2014/main" id="{AB101905-1E13-4713-AD73-B3C4AB323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E348E-93E5-4DF0-B6C7-FF3EB41AB8D1}"/>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194072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2887-A2A6-4F65-84D0-29A04F5F2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7220C0-50F5-4603-A58D-DEEB8FEDE1B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68566F-9A12-4863-89CD-F4B9658259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A8D1BC-6992-42C6-9F91-C55CDC8BE246}"/>
              </a:ext>
            </a:extLst>
          </p:cNvPr>
          <p:cNvSpPr>
            <a:spLocks noGrp="1"/>
          </p:cNvSpPr>
          <p:nvPr>
            <p:ph type="dt" sz="half" idx="10"/>
          </p:nvPr>
        </p:nvSpPr>
        <p:spPr/>
        <p:txBody>
          <a:bodyPr/>
          <a:lstStyle/>
          <a:p>
            <a:fld id="{9C5E225E-5E65-4765-ADD5-9548EE373A61}" type="datetimeFigureOut">
              <a:rPr lang="en-US" smtClean="0"/>
              <a:t>2/24/2021</a:t>
            </a:fld>
            <a:endParaRPr lang="en-US"/>
          </a:p>
        </p:txBody>
      </p:sp>
      <p:sp>
        <p:nvSpPr>
          <p:cNvPr id="6" name="Footer Placeholder 5">
            <a:extLst>
              <a:ext uri="{FF2B5EF4-FFF2-40B4-BE49-F238E27FC236}">
                <a16:creationId xmlns:a16="http://schemas.microsoft.com/office/drawing/2014/main" id="{B915FDB9-A8A4-4CE0-9F12-74FB9E586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2A20E-C32E-47CE-9248-E0F6B0BEABBA}"/>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10157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0A7BC-B2DB-4DDA-B010-CB407F255C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61A68C-833D-4EDB-A907-26E326D8EB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EC9408-4148-47A3-A142-729A9EBED3D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2C5BEC-AE8F-4ACC-BDC8-7B8DB47078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EE94F7-486E-42E8-9CC2-0BE1BB005B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0DDF73-A018-43B7-8344-55B1A3FB6F7A}"/>
              </a:ext>
            </a:extLst>
          </p:cNvPr>
          <p:cNvSpPr>
            <a:spLocks noGrp="1"/>
          </p:cNvSpPr>
          <p:nvPr>
            <p:ph type="dt" sz="half" idx="10"/>
          </p:nvPr>
        </p:nvSpPr>
        <p:spPr/>
        <p:txBody>
          <a:bodyPr/>
          <a:lstStyle/>
          <a:p>
            <a:fld id="{9C5E225E-5E65-4765-ADD5-9548EE373A61}" type="datetimeFigureOut">
              <a:rPr lang="en-US" smtClean="0"/>
              <a:t>2/24/2021</a:t>
            </a:fld>
            <a:endParaRPr lang="en-US"/>
          </a:p>
        </p:txBody>
      </p:sp>
      <p:sp>
        <p:nvSpPr>
          <p:cNvPr id="8" name="Footer Placeholder 7">
            <a:extLst>
              <a:ext uri="{FF2B5EF4-FFF2-40B4-BE49-F238E27FC236}">
                <a16:creationId xmlns:a16="http://schemas.microsoft.com/office/drawing/2014/main" id="{58635550-64A7-4C04-874A-EBCDE115FF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D8B5C1-55D9-40CD-BC00-C333B42205CF}"/>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7412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B7D1-73EA-42C6-9702-5457325744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B9D536-801C-4176-A70F-B2D973976C7E}"/>
              </a:ext>
            </a:extLst>
          </p:cNvPr>
          <p:cNvSpPr>
            <a:spLocks noGrp="1"/>
          </p:cNvSpPr>
          <p:nvPr>
            <p:ph type="dt" sz="half" idx="10"/>
          </p:nvPr>
        </p:nvSpPr>
        <p:spPr/>
        <p:txBody>
          <a:bodyPr/>
          <a:lstStyle/>
          <a:p>
            <a:fld id="{9C5E225E-5E65-4765-ADD5-9548EE373A61}" type="datetimeFigureOut">
              <a:rPr lang="en-US" smtClean="0"/>
              <a:t>2/24/2021</a:t>
            </a:fld>
            <a:endParaRPr lang="en-US"/>
          </a:p>
        </p:txBody>
      </p:sp>
      <p:sp>
        <p:nvSpPr>
          <p:cNvPr id="4" name="Footer Placeholder 3">
            <a:extLst>
              <a:ext uri="{FF2B5EF4-FFF2-40B4-BE49-F238E27FC236}">
                <a16:creationId xmlns:a16="http://schemas.microsoft.com/office/drawing/2014/main" id="{3B755497-CCA8-4798-BC83-EF51959450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C61785-3061-4F0E-9621-F667F0F29C23}"/>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22642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635F57-CFE1-4293-9CC5-0CE8A3696BAD}"/>
              </a:ext>
            </a:extLst>
          </p:cNvPr>
          <p:cNvSpPr>
            <a:spLocks noGrp="1"/>
          </p:cNvSpPr>
          <p:nvPr>
            <p:ph type="dt" sz="half" idx="10"/>
          </p:nvPr>
        </p:nvSpPr>
        <p:spPr/>
        <p:txBody>
          <a:bodyPr/>
          <a:lstStyle/>
          <a:p>
            <a:fld id="{9C5E225E-5E65-4765-ADD5-9548EE373A61}" type="datetimeFigureOut">
              <a:rPr lang="en-US" smtClean="0"/>
              <a:t>2/24/2021</a:t>
            </a:fld>
            <a:endParaRPr lang="en-US"/>
          </a:p>
        </p:txBody>
      </p:sp>
      <p:sp>
        <p:nvSpPr>
          <p:cNvPr id="3" name="Footer Placeholder 2">
            <a:extLst>
              <a:ext uri="{FF2B5EF4-FFF2-40B4-BE49-F238E27FC236}">
                <a16:creationId xmlns:a16="http://schemas.microsoft.com/office/drawing/2014/main" id="{73ABEE1A-5CDA-4910-BE1D-F897C95331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95956C-6C36-450B-A320-C95E75033772}"/>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12493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2E465-8657-485E-B911-49A90FEDE7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900C3F-E7FC-4DEE-9955-4C78FC0854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1C0B08-E201-4933-A085-DF424682A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2FA5E1-2272-4FA1-A4DD-E961F0AAB176}"/>
              </a:ext>
            </a:extLst>
          </p:cNvPr>
          <p:cNvSpPr>
            <a:spLocks noGrp="1"/>
          </p:cNvSpPr>
          <p:nvPr>
            <p:ph type="dt" sz="half" idx="10"/>
          </p:nvPr>
        </p:nvSpPr>
        <p:spPr/>
        <p:txBody>
          <a:bodyPr/>
          <a:lstStyle/>
          <a:p>
            <a:fld id="{9C5E225E-5E65-4765-ADD5-9548EE373A61}" type="datetimeFigureOut">
              <a:rPr lang="en-US" smtClean="0"/>
              <a:t>2/24/2021</a:t>
            </a:fld>
            <a:endParaRPr lang="en-US"/>
          </a:p>
        </p:txBody>
      </p:sp>
      <p:sp>
        <p:nvSpPr>
          <p:cNvPr id="6" name="Footer Placeholder 5">
            <a:extLst>
              <a:ext uri="{FF2B5EF4-FFF2-40B4-BE49-F238E27FC236}">
                <a16:creationId xmlns:a16="http://schemas.microsoft.com/office/drawing/2014/main" id="{CC8F8D4F-8F71-4F00-B276-BE49E1DA7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D76AA-95D5-49AE-8565-89BAD065C693}"/>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273530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E559A-CE5F-445E-BFA8-3CD7292295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33A225-528D-4E5D-B954-D05175167C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012159-BA98-4FA2-BD3E-8F8E30590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D75F5F-E48D-4519-82B1-4D9E727F189C}"/>
              </a:ext>
            </a:extLst>
          </p:cNvPr>
          <p:cNvSpPr>
            <a:spLocks noGrp="1"/>
          </p:cNvSpPr>
          <p:nvPr>
            <p:ph type="dt" sz="half" idx="10"/>
          </p:nvPr>
        </p:nvSpPr>
        <p:spPr/>
        <p:txBody>
          <a:bodyPr/>
          <a:lstStyle/>
          <a:p>
            <a:fld id="{9C5E225E-5E65-4765-ADD5-9548EE373A61}" type="datetimeFigureOut">
              <a:rPr lang="en-US" smtClean="0"/>
              <a:t>2/24/2021</a:t>
            </a:fld>
            <a:endParaRPr lang="en-US"/>
          </a:p>
        </p:txBody>
      </p:sp>
      <p:sp>
        <p:nvSpPr>
          <p:cNvPr id="6" name="Footer Placeholder 5">
            <a:extLst>
              <a:ext uri="{FF2B5EF4-FFF2-40B4-BE49-F238E27FC236}">
                <a16:creationId xmlns:a16="http://schemas.microsoft.com/office/drawing/2014/main" id="{D08DCDA5-6D5B-4A3E-A067-831F6A426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3A1D32-68AC-4E22-90B7-7D3C96554D1A}"/>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32765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4B2334-040B-4CD3-B05F-2C10C07FDD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D9D52F-99C1-4A04-A3FF-2430783711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79039-8B3C-4B80-B4DB-A05FB066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E225E-5E65-4765-ADD5-9548EE373A61}" type="datetimeFigureOut">
              <a:rPr lang="en-US" smtClean="0"/>
              <a:t>2/24/2021</a:t>
            </a:fld>
            <a:endParaRPr lang="en-US"/>
          </a:p>
        </p:txBody>
      </p:sp>
      <p:sp>
        <p:nvSpPr>
          <p:cNvPr id="5" name="Footer Placeholder 4">
            <a:extLst>
              <a:ext uri="{FF2B5EF4-FFF2-40B4-BE49-F238E27FC236}">
                <a16:creationId xmlns:a16="http://schemas.microsoft.com/office/drawing/2014/main" id="{96E5842E-9321-4227-973D-7C3DF74C9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DA207-3DD3-4714-91C5-551815D557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BC55B-9A5C-44C6-AB41-1FE7E0AFB9FA}" type="slidenum">
              <a:rPr lang="en-US" smtClean="0"/>
              <a:t>‹#›</a:t>
            </a:fld>
            <a:endParaRPr lang="en-US"/>
          </a:p>
        </p:txBody>
      </p:sp>
    </p:spTree>
    <p:extLst>
      <p:ext uri="{BB962C8B-B14F-4D97-AF65-F5344CB8AC3E}">
        <p14:creationId xmlns:p14="http://schemas.microsoft.com/office/powerpoint/2010/main" val="3228348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www.youtube.com/watch?v=LEhgQ14ZtR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mailto:RichardC@tahirih.org"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mailto:AdrianaL@tahirih.org" TargetMode="External"/><Relationship Id="rId5" Type="http://schemas.openxmlformats.org/officeDocument/2006/relationships/hyperlink" Target="mailto:AdiN@tahirih.org" TargetMode="External"/><Relationship Id="rId4" Type="http://schemas.openxmlformats.org/officeDocument/2006/relationships/image" Target="../media/image2.gif"/></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A person standing posing for the camera&#10;&#10;Description automatically generated">
            <a:extLst>
              <a:ext uri="{FF2B5EF4-FFF2-40B4-BE49-F238E27FC236}">
                <a16:creationId xmlns:a16="http://schemas.microsoft.com/office/drawing/2014/main" id="{20F5BE87-FF14-49DD-AA1F-46DD2002013A}"/>
              </a:ext>
            </a:extLst>
          </p:cNvPr>
          <p:cNvPicPr>
            <a:picLocks noChangeAspect="1"/>
          </p:cNvPicPr>
          <p:nvPr/>
        </p:nvPicPr>
        <p:blipFill rotWithShape="1">
          <a:blip r:embed="rId2">
            <a:extLst>
              <a:ext uri="{28A0092B-C50C-407E-A947-70E740481C1C}">
                <a14:useLocalDpi xmlns:a14="http://schemas.microsoft.com/office/drawing/2010/main" val="0"/>
              </a:ext>
            </a:extLst>
          </a:blip>
          <a:srcRect l="8248" t="20994" r="52418" b="26689"/>
          <a:stretch/>
        </p:blipFill>
        <p:spPr>
          <a:xfrm>
            <a:off x="4457700" y="-1"/>
            <a:ext cx="7734300" cy="6857999"/>
          </a:xfrm>
          <a:prstGeom prst="rect">
            <a:avLst/>
          </a:prstGeom>
        </p:spPr>
      </p:pic>
      <p:sp>
        <p:nvSpPr>
          <p:cNvPr id="23" name="Rectangle 22">
            <a:extLst>
              <a:ext uri="{FF2B5EF4-FFF2-40B4-BE49-F238E27FC236}">
                <a16:creationId xmlns:a16="http://schemas.microsoft.com/office/drawing/2014/main" id="{EE1E7A9A-A517-40B3-9DC5-9A611B9C4168}"/>
              </a:ext>
            </a:extLst>
          </p:cNvPr>
          <p:cNvSpPr/>
          <p:nvPr/>
        </p:nvSpPr>
        <p:spPr>
          <a:xfrm>
            <a:off x="631668" y="607979"/>
            <a:ext cx="6626382" cy="5642042"/>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A782C142-999C-4983-8192-55C7F6662976}"/>
              </a:ext>
            </a:extLst>
          </p:cNvPr>
          <p:cNvSpPr txBox="1">
            <a:spLocks/>
          </p:cNvSpPr>
          <p:nvPr/>
        </p:nvSpPr>
        <p:spPr>
          <a:xfrm>
            <a:off x="946607" y="1032549"/>
            <a:ext cx="5911393" cy="3072973"/>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6000" b="1">
                <a:effectLst/>
              </a:rPr>
              <a:t>Policy Updates and Trauma-Informed Interviewing Tips</a:t>
            </a:r>
            <a:endParaRPr lang="en-US" sz="6000">
              <a:solidFill>
                <a:srgbClr val="00438F"/>
              </a:solidFill>
              <a:effectLst/>
              <a:latin typeface="Franklin Gothic Demi Cond" panose="020B0706030402020204" pitchFamily="34" charset="0"/>
            </a:endParaRPr>
          </a:p>
        </p:txBody>
      </p:sp>
      <p:sp>
        <p:nvSpPr>
          <p:cNvPr id="25" name="Rectangle 24">
            <a:extLst>
              <a:ext uri="{FF2B5EF4-FFF2-40B4-BE49-F238E27FC236}">
                <a16:creationId xmlns:a16="http://schemas.microsoft.com/office/drawing/2014/main" id="{DD0B6904-F48E-4B77-A4A5-818B9DB25F00}"/>
              </a:ext>
            </a:extLst>
          </p:cNvPr>
          <p:cNvSpPr/>
          <p:nvPr/>
        </p:nvSpPr>
        <p:spPr>
          <a:xfrm>
            <a:off x="631668" y="4936787"/>
            <a:ext cx="6626382" cy="1313234"/>
          </a:xfrm>
          <a:prstGeom prst="rect">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589B254-9F58-4355-A901-0E1D71E05B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37589" y="5220917"/>
            <a:ext cx="2014540" cy="744973"/>
          </a:xfrm>
          <a:prstGeom prst="rect">
            <a:avLst/>
          </a:prstGeom>
        </p:spPr>
      </p:pic>
      <p:sp>
        <p:nvSpPr>
          <p:cNvPr id="27" name="Rectangle 26">
            <a:extLst>
              <a:ext uri="{FF2B5EF4-FFF2-40B4-BE49-F238E27FC236}">
                <a16:creationId xmlns:a16="http://schemas.microsoft.com/office/drawing/2014/main" id="{D0EDAA6E-ABCE-4061-9221-6A2EB3EA5DF7}"/>
              </a:ext>
            </a:extLst>
          </p:cNvPr>
          <p:cNvSpPr/>
          <p:nvPr/>
        </p:nvSpPr>
        <p:spPr>
          <a:xfrm>
            <a:off x="822002" y="4389654"/>
            <a:ext cx="6436048" cy="486287"/>
          </a:xfrm>
          <a:prstGeom prst="rect">
            <a:avLst/>
          </a:prstGeom>
        </p:spPr>
        <p:txBody>
          <a:bodyPr wrap="square" lIns="91440" tIns="45720" rIns="91440" bIns="45720" anchor="t">
            <a:spAutoFit/>
          </a:bodyPr>
          <a:lstStyle/>
          <a:p>
            <a:pPr>
              <a:lnSpc>
                <a:spcPct val="80000"/>
              </a:lnSpc>
            </a:pPr>
            <a:r>
              <a:rPr lang="en-US" sz="3200">
                <a:solidFill>
                  <a:srgbClr val="002A5B"/>
                </a:solidFill>
                <a:latin typeface="Franklin Gothic Medium"/>
              </a:rPr>
              <a:t>February 24, 2021</a:t>
            </a:r>
          </a:p>
        </p:txBody>
      </p:sp>
      <p:cxnSp>
        <p:nvCxnSpPr>
          <p:cNvPr id="29" name="Straight Connector 28">
            <a:extLst>
              <a:ext uri="{FF2B5EF4-FFF2-40B4-BE49-F238E27FC236}">
                <a16:creationId xmlns:a16="http://schemas.microsoft.com/office/drawing/2014/main" id="{33E23C21-AED6-4CD9-9B9D-5D8CB3D827CF}"/>
              </a:ext>
            </a:extLst>
          </p:cNvPr>
          <p:cNvCxnSpPr>
            <a:cxnSpLocks/>
          </p:cNvCxnSpPr>
          <p:nvPr/>
        </p:nvCxnSpPr>
        <p:spPr>
          <a:xfrm>
            <a:off x="1049702" y="3219855"/>
            <a:ext cx="5808298" cy="0"/>
          </a:xfrm>
          <a:prstGeom prst="line">
            <a:avLst/>
          </a:prstGeom>
          <a:ln w="19050">
            <a:solidFill>
              <a:srgbClr val="CBB8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14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dirty="0">
                <a:solidFill>
                  <a:schemeClr val="bg1"/>
                </a:solidFill>
                <a:latin typeface="Bodoni MT"/>
              </a:rPr>
              <a:t>ICE Priorities Memo</a:t>
            </a:r>
            <a:endParaRPr lang="en-US" sz="7000" dirty="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23939"/>
            <a:ext cx="869209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400"/>
              </a:spcBef>
            </a:pPr>
            <a:r>
              <a:rPr lang="en-US" sz="2000" dirty="0">
                <a:solidFill>
                  <a:srgbClr val="474236"/>
                </a:solidFill>
                <a:effectLst/>
              </a:rPr>
              <a:t>ICE agents have discretion to take enforcement actions against those who are presumptive priorities</a:t>
            </a:r>
          </a:p>
          <a:p>
            <a:pPr lvl="1">
              <a:spcBef>
                <a:spcPts val="400"/>
              </a:spcBef>
            </a:pPr>
            <a:r>
              <a:rPr lang="en-US" sz="2000" dirty="0">
                <a:solidFill>
                  <a:srgbClr val="474236"/>
                </a:solidFill>
                <a:effectLst/>
              </a:rPr>
              <a:t>Enforcement/removal against others must almost always be preapproved by Field Office Director</a:t>
            </a:r>
          </a:p>
          <a:p>
            <a:pPr lvl="1">
              <a:spcBef>
                <a:spcPts val="400"/>
              </a:spcBef>
            </a:pPr>
            <a:r>
              <a:rPr lang="en-US" sz="2000" dirty="0">
                <a:solidFill>
                  <a:srgbClr val="474236"/>
                </a:solidFill>
                <a:effectLst/>
              </a:rPr>
              <a:t>Approval of enforcement against one individual does </a:t>
            </a:r>
            <a:r>
              <a:rPr lang="en-US" sz="2000" i="1" dirty="0">
                <a:solidFill>
                  <a:srgbClr val="474236"/>
                </a:solidFill>
                <a:effectLst/>
              </a:rPr>
              <a:t>not </a:t>
            </a:r>
            <a:r>
              <a:rPr lang="en-US" sz="2000" dirty="0">
                <a:solidFill>
                  <a:srgbClr val="474236"/>
                </a:solidFill>
                <a:effectLst/>
              </a:rPr>
              <a:t>include approval to take enforcement actions against other non-priority individuals encountered during the action</a:t>
            </a:r>
          </a:p>
          <a:p>
            <a:pPr lvl="1">
              <a:spcBef>
                <a:spcPts val="400"/>
              </a:spcBef>
            </a:pPr>
            <a:r>
              <a:rPr lang="en-US" sz="2000" dirty="0">
                <a:solidFill>
                  <a:srgbClr val="474236"/>
                </a:solidFill>
                <a:effectLst/>
              </a:rPr>
              <a:t>ICE will create system for handling requests for exercise of discretion</a:t>
            </a:r>
          </a:p>
          <a:p>
            <a:pPr marL="457200" marR="0" lvl="1" indent="0" algn="l" defTabSz="914400" rtl="0" eaLnBrk="1" fontAlgn="auto" latinLnBrk="0" hangingPunct="1">
              <a:lnSpc>
                <a:spcPct val="90000"/>
              </a:lnSpc>
              <a:spcBef>
                <a:spcPts val="400"/>
              </a:spcBef>
              <a:spcAft>
                <a:spcPts val="0"/>
              </a:spcAft>
              <a:buClrTx/>
              <a:buSzTx/>
              <a:buNone/>
              <a:tabLst/>
              <a:defRPr/>
            </a:pPr>
            <a:endParaRPr lang="en-US" sz="2000" b="0" i="1" u="none" strike="noStrike" kern="1200" cap="none" spc="0" normalizeH="0" baseline="0" noProof="0" dirty="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i="0" u="none" strike="noStrike" kern="1200" cap="none" spc="0" normalizeH="0" baseline="0" noProof="0" dirty="0">
              <a:ln>
                <a:noFill/>
              </a:ln>
              <a:solidFill>
                <a:srgbClr val="474236"/>
              </a:solidFill>
              <a:effectLst/>
              <a:uLnTx/>
              <a:uFillTx/>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848729" cy="369332"/>
          </a:xfrm>
          <a:prstGeom prst="rect">
            <a:avLst/>
          </a:prstGeom>
        </p:spPr>
        <p:txBody>
          <a:bodyPr wrap="none" lIns="91440" tIns="45720" rIns="91440" bIns="45720" anchor="t">
            <a:spAutoFit/>
          </a:bodyPr>
          <a:lstStyle/>
          <a:p>
            <a:pPr>
              <a:defRPr/>
            </a:pPr>
            <a:r>
              <a:rPr lang="en-US" dirty="0">
                <a:solidFill>
                  <a:srgbClr val="8FC2E2"/>
                </a:solidFill>
                <a:latin typeface="Franklin Gothic Medium"/>
                <a:sym typeface="Wingdings" panose="05000000000000000000" pitchFamily="2" charset="2"/>
              </a:rPr>
              <a:t>Latest Updates|</a:t>
            </a:r>
            <a:r>
              <a:rPr kumimoji="0" lang="en-US" sz="1800" b="0" i="0" u="none" strike="noStrike" kern="1200" cap="none" spc="0" normalizeH="0" baseline="0" noProof="0" dirty="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66572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dirty="0">
                <a:solidFill>
                  <a:schemeClr val="bg1"/>
                </a:solidFill>
                <a:latin typeface="Bodoni MT"/>
              </a:rPr>
              <a:t>Case Updates: Ninth Circuit</a:t>
            </a:r>
            <a:endParaRPr lang="en-US" sz="7000" dirty="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23939"/>
            <a:ext cx="869209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b="1" i="1" dirty="0">
                <a:solidFill>
                  <a:srgbClr val="00438F"/>
                </a:solidFill>
                <a:effectLst/>
              </a:rPr>
              <a:t>Kaur v. Wilkinson</a:t>
            </a:r>
            <a:r>
              <a:rPr lang="en-US" sz="2400" b="1" dirty="0">
                <a:solidFill>
                  <a:srgbClr val="00438F"/>
                </a:solidFill>
                <a:effectLst/>
              </a:rPr>
              <a:t>, No. 18-73001 (9th Cir. Jan. 29, 2021)</a:t>
            </a:r>
            <a:endParaRPr lang="en-US" sz="2400" b="1" i="1" dirty="0">
              <a:solidFill>
                <a:srgbClr val="00438F"/>
              </a:solidFill>
              <a:effectLst/>
            </a:endParaRPr>
          </a:p>
          <a:p>
            <a:pPr lvl="1">
              <a:spcBef>
                <a:spcPts val="400"/>
              </a:spcBef>
            </a:pPr>
            <a:r>
              <a:rPr lang="en-US" sz="2000" dirty="0">
                <a:solidFill>
                  <a:srgbClr val="474236"/>
                </a:solidFill>
                <a:effectLst/>
              </a:rPr>
              <a:t>Attempted rape is almost always persecution</a:t>
            </a:r>
          </a:p>
          <a:p>
            <a:pPr lvl="1">
              <a:spcBef>
                <a:spcPts val="400"/>
              </a:spcBef>
            </a:pPr>
            <a:r>
              <a:rPr lang="en-US" sz="2000" dirty="0">
                <a:solidFill>
                  <a:srgbClr val="474236"/>
                </a:solidFill>
                <a:effectLst/>
              </a:rPr>
              <a:t>Analysis of who is “government” in multi-party parliamentary system</a:t>
            </a:r>
          </a:p>
          <a:p>
            <a:pPr marL="457200" lvl="1" indent="0">
              <a:spcBef>
                <a:spcPts val="400"/>
              </a:spcBef>
              <a:buNone/>
            </a:pPr>
            <a:endParaRPr lang="en-US" sz="2000" dirty="0">
              <a:solidFill>
                <a:srgbClr val="474236"/>
              </a:solidFill>
              <a:effectLst/>
            </a:endParaRPr>
          </a:p>
          <a:p>
            <a:pPr marL="0" indent="0">
              <a:buNone/>
              <a:defRPr/>
            </a:pPr>
            <a:r>
              <a:rPr lang="en-US" sz="2200" b="1" i="1" dirty="0">
                <a:solidFill>
                  <a:srgbClr val="00438F"/>
                </a:solidFill>
                <a:effectLst/>
              </a:rPr>
              <a:t>Naranjo Garcia v. Wilkinson</a:t>
            </a:r>
            <a:r>
              <a:rPr lang="en-US" sz="2200" b="1" dirty="0">
                <a:solidFill>
                  <a:srgbClr val="00438F"/>
                </a:solidFill>
                <a:effectLst/>
              </a:rPr>
              <a:t>, No. 19-72803 (9th Cir. Feb. 18, 2021)</a:t>
            </a:r>
            <a:endParaRPr lang="en-US" sz="2200" b="1" i="1" dirty="0">
              <a:solidFill>
                <a:srgbClr val="00438F"/>
              </a:solidFill>
              <a:effectLst/>
            </a:endParaRPr>
          </a:p>
          <a:p>
            <a:pPr lvl="1">
              <a:spcBef>
                <a:spcPts val="400"/>
              </a:spcBef>
            </a:pPr>
            <a:r>
              <a:rPr lang="en-US" sz="2000" dirty="0">
                <a:solidFill>
                  <a:srgbClr val="474236"/>
                </a:solidFill>
                <a:effectLst/>
              </a:rPr>
              <a:t>Helpful language for dealing with claim that persecution is just “personal,” not on account of membership in particular family</a:t>
            </a:r>
          </a:p>
          <a:p>
            <a:pPr lvl="1">
              <a:spcBef>
                <a:spcPts val="400"/>
              </a:spcBef>
            </a:pPr>
            <a:r>
              <a:rPr lang="en-US" sz="2000" dirty="0">
                <a:solidFill>
                  <a:srgbClr val="474236"/>
                </a:solidFill>
                <a:effectLst/>
              </a:rPr>
              <a:t>Reiterates that nexus standard for withholding is different (“a reason”)</a:t>
            </a: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848729" cy="369332"/>
          </a:xfrm>
          <a:prstGeom prst="rect">
            <a:avLst/>
          </a:prstGeom>
        </p:spPr>
        <p:txBody>
          <a:bodyPr wrap="none" lIns="91440" tIns="45720" rIns="91440" bIns="45720" anchor="t">
            <a:spAutoFit/>
          </a:bodyPr>
          <a:lstStyle/>
          <a:p>
            <a:pPr>
              <a:defRPr/>
            </a:pPr>
            <a:r>
              <a:rPr lang="en-US" dirty="0">
                <a:solidFill>
                  <a:srgbClr val="8FC2E2"/>
                </a:solidFill>
                <a:latin typeface="Franklin Gothic Medium"/>
                <a:sym typeface="Wingdings" panose="05000000000000000000" pitchFamily="2" charset="2"/>
              </a:rPr>
              <a:t>Latest Updates|</a:t>
            </a:r>
            <a:r>
              <a:rPr kumimoji="0" lang="en-US" sz="1800" b="0" i="0" u="none" strike="noStrike" kern="1200" cap="none" spc="0" normalizeH="0" baseline="0" noProof="0" dirty="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255311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dirty="0">
                <a:solidFill>
                  <a:schemeClr val="bg1"/>
                </a:solidFill>
                <a:latin typeface="Bodoni MT"/>
              </a:rPr>
              <a:t>Case Updates: A-B- II</a:t>
            </a:r>
            <a:endParaRPr lang="en-US" sz="7000" dirty="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23939"/>
            <a:ext cx="869209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400"/>
              </a:spcBef>
              <a:buNone/>
            </a:pPr>
            <a:r>
              <a:rPr lang="en-US" sz="2000" b="1" i="1" dirty="0">
                <a:solidFill>
                  <a:srgbClr val="00438F"/>
                </a:solidFill>
                <a:effectLst/>
              </a:rPr>
              <a:t>Matter of A-B-</a:t>
            </a:r>
            <a:r>
              <a:rPr lang="en-US" sz="2000" b="1" dirty="0">
                <a:solidFill>
                  <a:srgbClr val="00438F"/>
                </a:solidFill>
                <a:effectLst/>
              </a:rPr>
              <a:t>, 28 I&amp;N Dec. 199 (AG 2021)</a:t>
            </a:r>
          </a:p>
          <a:p>
            <a:pPr marL="457200" lvl="1" indent="0">
              <a:spcBef>
                <a:spcPts val="400"/>
              </a:spcBef>
              <a:buNone/>
            </a:pPr>
            <a:endParaRPr lang="en-US" sz="1800" b="1" dirty="0">
              <a:solidFill>
                <a:srgbClr val="00438F"/>
              </a:solidFill>
              <a:effectLst/>
            </a:endParaRPr>
          </a:p>
          <a:p>
            <a:pPr lvl="1">
              <a:spcBef>
                <a:spcPts val="400"/>
              </a:spcBef>
            </a:pPr>
            <a:r>
              <a:rPr lang="en-US" sz="1800" dirty="0">
                <a:effectLst/>
              </a:rPr>
              <a:t>Claims </a:t>
            </a:r>
            <a:r>
              <a:rPr lang="en-US" sz="1800" i="1" dirty="0">
                <a:effectLst/>
              </a:rPr>
              <a:t>A-B- I </a:t>
            </a:r>
            <a:r>
              <a:rPr lang="en-US" sz="1800" dirty="0">
                <a:effectLst/>
              </a:rPr>
              <a:t>did not change the unable/unwilling standard, that “condones” and “completely helpless” are the standard</a:t>
            </a:r>
          </a:p>
          <a:p>
            <a:pPr lvl="1">
              <a:spcBef>
                <a:spcPts val="400"/>
              </a:spcBef>
            </a:pPr>
            <a:r>
              <a:rPr lang="en-US" sz="1800" dirty="0">
                <a:effectLst/>
              </a:rPr>
              <a:t>Then raises the standard, to require government to have “</a:t>
            </a:r>
            <a:r>
              <a:rPr lang="en-US" sz="1800" b="0" i="0" dirty="0">
                <a:effectLst/>
              </a:rPr>
              <a:t>breached its basic duty to protect its citizens, or else to have actively harmed them or condoned such harm," and to “have some role in or responsibility for the persecution." </a:t>
            </a:r>
          </a:p>
          <a:p>
            <a:pPr lvl="1">
              <a:spcBef>
                <a:spcPts val="400"/>
              </a:spcBef>
            </a:pPr>
            <a:r>
              <a:rPr lang="en-US" sz="1800" b="0" i="0" dirty="0">
                <a:effectLst/>
              </a:rPr>
              <a:t>“[F]</a:t>
            </a:r>
            <a:r>
              <a:rPr lang="en-US" sz="1800" b="0" i="0" dirty="0" err="1">
                <a:effectLst/>
              </a:rPr>
              <a:t>ailures</a:t>
            </a:r>
            <a:r>
              <a:rPr lang="en-US" sz="1800" b="0" i="0" dirty="0">
                <a:effectLst/>
              </a:rPr>
              <a:t> in particular cases or high levels of crime do not establish a breach of the government’s duty to protect its citizenry…”</a:t>
            </a:r>
            <a:endParaRPr lang="en-US" sz="1800" dirty="0">
              <a:effectLst/>
            </a:endParaRPr>
          </a:p>
          <a:p>
            <a:pPr lvl="1">
              <a:spcBef>
                <a:spcPts val="400"/>
              </a:spcBef>
            </a:pPr>
            <a:r>
              <a:rPr lang="en-US" sz="1800" dirty="0">
                <a:effectLst/>
              </a:rPr>
              <a:t>Requires internal relocation analysis as part of unable/unwilling</a:t>
            </a:r>
          </a:p>
          <a:p>
            <a:pPr lvl="1">
              <a:spcBef>
                <a:spcPts val="400"/>
              </a:spcBef>
            </a:pPr>
            <a:r>
              <a:rPr lang="en-US" sz="1800" dirty="0">
                <a:effectLst/>
              </a:rPr>
              <a:t>Doubles down on formulation in </a:t>
            </a:r>
            <a:r>
              <a:rPr lang="en-US" sz="1800" i="1" dirty="0">
                <a:effectLst/>
              </a:rPr>
              <a:t>Matter of L-E-A- </a:t>
            </a:r>
            <a:r>
              <a:rPr lang="en-US" sz="1800" dirty="0">
                <a:effectLst/>
              </a:rPr>
              <a:t>of nexus being but-for causation </a:t>
            </a:r>
            <a:r>
              <a:rPr lang="en-US" sz="1800" i="1" dirty="0">
                <a:effectLst/>
              </a:rPr>
              <a:t>and </a:t>
            </a:r>
            <a:r>
              <a:rPr lang="en-US" sz="1800" dirty="0">
                <a:effectLst/>
              </a:rPr>
              <a:t>more than minor </a:t>
            </a: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848729" cy="369332"/>
          </a:xfrm>
          <a:prstGeom prst="rect">
            <a:avLst/>
          </a:prstGeom>
        </p:spPr>
        <p:txBody>
          <a:bodyPr wrap="none" lIns="91440" tIns="45720" rIns="91440" bIns="45720" anchor="t">
            <a:spAutoFit/>
          </a:bodyPr>
          <a:lstStyle/>
          <a:p>
            <a:pPr>
              <a:defRPr/>
            </a:pPr>
            <a:r>
              <a:rPr lang="en-US" dirty="0">
                <a:solidFill>
                  <a:srgbClr val="8FC2E2"/>
                </a:solidFill>
                <a:latin typeface="Franklin Gothic Medium"/>
                <a:sym typeface="Wingdings" panose="05000000000000000000" pitchFamily="2" charset="2"/>
              </a:rPr>
              <a:t>Latest Updates|</a:t>
            </a:r>
            <a:r>
              <a:rPr kumimoji="0" lang="en-US" sz="1800" b="0" i="0" u="none" strike="noStrike" kern="1200" cap="none" spc="0" normalizeH="0" baseline="0" noProof="0" dirty="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22566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dirty="0">
                <a:solidFill>
                  <a:schemeClr val="bg1"/>
                </a:solidFill>
                <a:latin typeface="Bodoni MT"/>
              </a:rPr>
              <a:t>Legislative Update</a:t>
            </a:r>
            <a:endParaRPr lang="en-US" sz="7000" dirty="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23939"/>
            <a:ext cx="869209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400"/>
              </a:spcBef>
              <a:buNone/>
            </a:pPr>
            <a:r>
              <a:rPr lang="en-US" sz="2000" b="1" i="1" dirty="0">
                <a:solidFill>
                  <a:srgbClr val="00438F"/>
                </a:solidFill>
                <a:effectLst/>
              </a:rPr>
              <a:t>Proposed U.S. Citizenship Act</a:t>
            </a:r>
            <a:endParaRPr lang="en-US" sz="2000" b="1" dirty="0">
              <a:solidFill>
                <a:srgbClr val="00438F"/>
              </a:solidFill>
              <a:effectLst/>
            </a:endParaRPr>
          </a:p>
          <a:p>
            <a:pPr lvl="1">
              <a:spcBef>
                <a:spcPts val="400"/>
              </a:spcBef>
            </a:pPr>
            <a:r>
              <a:rPr lang="en-US" sz="2000" dirty="0">
                <a:solidFill>
                  <a:srgbClr val="474236"/>
                </a:solidFill>
                <a:effectLst/>
              </a:rPr>
              <a:t>Lawful Prospective Immigrant status</a:t>
            </a:r>
          </a:p>
          <a:p>
            <a:pPr lvl="1">
              <a:spcBef>
                <a:spcPts val="400"/>
              </a:spcBef>
            </a:pPr>
            <a:r>
              <a:rPr lang="en-US" sz="2000" dirty="0">
                <a:solidFill>
                  <a:srgbClr val="474236"/>
                </a:solidFill>
                <a:effectLst/>
              </a:rPr>
              <a:t>Dream Act</a:t>
            </a:r>
          </a:p>
          <a:p>
            <a:pPr lvl="1">
              <a:spcBef>
                <a:spcPts val="400"/>
              </a:spcBef>
            </a:pPr>
            <a:r>
              <a:rPr lang="en-US" sz="2000" dirty="0">
                <a:solidFill>
                  <a:srgbClr val="474236"/>
                </a:solidFill>
                <a:effectLst/>
              </a:rPr>
              <a:t>Repeal of 1-year deadline for asylum applications</a:t>
            </a:r>
          </a:p>
          <a:p>
            <a:pPr lvl="1">
              <a:spcBef>
                <a:spcPts val="400"/>
              </a:spcBef>
            </a:pPr>
            <a:r>
              <a:rPr lang="en-US" sz="2000" dirty="0">
                <a:solidFill>
                  <a:srgbClr val="474236"/>
                </a:solidFill>
                <a:effectLst/>
              </a:rPr>
              <a:t>Increase in U-visa cap to 30,000 per year</a:t>
            </a:r>
          </a:p>
          <a:p>
            <a:pPr lvl="1">
              <a:spcBef>
                <a:spcPts val="400"/>
              </a:spcBef>
            </a:pPr>
            <a:r>
              <a:rPr lang="en-US" sz="2000" dirty="0">
                <a:solidFill>
                  <a:srgbClr val="474236"/>
                </a:solidFill>
                <a:effectLst/>
              </a:rPr>
              <a:t>EADs for all </a:t>
            </a:r>
            <a:r>
              <a:rPr lang="en-US" sz="2000" dirty="0" err="1">
                <a:solidFill>
                  <a:srgbClr val="474236"/>
                </a:solidFill>
                <a:effectLst/>
              </a:rPr>
              <a:t>nondetained</a:t>
            </a:r>
            <a:r>
              <a:rPr lang="en-US" sz="2000" dirty="0">
                <a:solidFill>
                  <a:srgbClr val="474236"/>
                </a:solidFill>
                <a:effectLst/>
              </a:rPr>
              <a:t> asylum seekers and T/U applicants who submit non-frivolous applications no more than 180 days after application submitted</a:t>
            </a: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848729" cy="369332"/>
          </a:xfrm>
          <a:prstGeom prst="rect">
            <a:avLst/>
          </a:prstGeom>
        </p:spPr>
        <p:txBody>
          <a:bodyPr wrap="none" lIns="91440" tIns="45720" rIns="91440" bIns="45720" anchor="t">
            <a:spAutoFit/>
          </a:bodyPr>
          <a:lstStyle/>
          <a:p>
            <a:pPr>
              <a:defRPr/>
            </a:pPr>
            <a:r>
              <a:rPr lang="en-US" dirty="0">
                <a:solidFill>
                  <a:srgbClr val="8FC2E2"/>
                </a:solidFill>
                <a:latin typeface="Franklin Gothic Medium"/>
                <a:sym typeface="Wingdings" panose="05000000000000000000" pitchFamily="2" charset="2"/>
              </a:rPr>
              <a:t>Latest Updates|</a:t>
            </a:r>
            <a:r>
              <a:rPr kumimoji="0" lang="en-US" sz="1800" b="0" i="0" u="none" strike="noStrike" kern="1200" cap="none" spc="0" normalizeH="0" baseline="0" noProof="0" dirty="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87340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dirty="0">
                <a:solidFill>
                  <a:schemeClr val="bg1"/>
                </a:solidFill>
                <a:latin typeface="Bodoni MT"/>
              </a:rPr>
              <a:t>Legislative Update</a:t>
            </a:r>
            <a:endParaRPr lang="en-US" sz="7000" dirty="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23939"/>
            <a:ext cx="869209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400"/>
              </a:spcBef>
            </a:pPr>
            <a:r>
              <a:rPr lang="en-US" sz="2000" dirty="0">
                <a:solidFill>
                  <a:srgbClr val="474236"/>
                </a:solidFill>
                <a:effectLst/>
              </a:rPr>
              <a:t>No removal of those with, among others, pending T/U applications or VAWA self-petitions</a:t>
            </a:r>
          </a:p>
          <a:p>
            <a:pPr lvl="1">
              <a:spcBef>
                <a:spcPts val="400"/>
              </a:spcBef>
            </a:pPr>
            <a:r>
              <a:rPr lang="en-US" sz="2000" dirty="0">
                <a:solidFill>
                  <a:srgbClr val="474236"/>
                </a:solidFill>
                <a:effectLst/>
              </a:rPr>
              <a:t>Presumption of non-detention for those applicants</a:t>
            </a:r>
          </a:p>
          <a:p>
            <a:pPr lvl="1">
              <a:spcBef>
                <a:spcPts val="400"/>
              </a:spcBef>
            </a:pPr>
            <a:r>
              <a:rPr lang="en-US" sz="2000" dirty="0">
                <a:solidFill>
                  <a:srgbClr val="474236"/>
                </a:solidFill>
                <a:effectLst/>
              </a:rPr>
              <a:t>Make eligible for Us those who report labor/employment violations resulting in workplace claims</a:t>
            </a:r>
          </a:p>
          <a:p>
            <a:pPr lvl="1">
              <a:spcBef>
                <a:spcPts val="400"/>
              </a:spcBef>
            </a:pPr>
            <a:r>
              <a:rPr lang="en-US" sz="2000" dirty="0">
                <a:solidFill>
                  <a:srgbClr val="474236"/>
                </a:solidFill>
                <a:effectLst/>
              </a:rPr>
              <a:t>Prohibit fees for Us, prohibit using U info for removal purposes</a:t>
            </a: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848729" cy="369332"/>
          </a:xfrm>
          <a:prstGeom prst="rect">
            <a:avLst/>
          </a:prstGeom>
        </p:spPr>
        <p:txBody>
          <a:bodyPr wrap="none" lIns="91440" tIns="45720" rIns="91440" bIns="45720" anchor="t">
            <a:spAutoFit/>
          </a:bodyPr>
          <a:lstStyle/>
          <a:p>
            <a:pPr>
              <a:defRPr/>
            </a:pPr>
            <a:r>
              <a:rPr lang="en-US" dirty="0">
                <a:solidFill>
                  <a:srgbClr val="8FC2E2"/>
                </a:solidFill>
                <a:latin typeface="Franklin Gothic Medium"/>
                <a:sym typeface="Wingdings" panose="05000000000000000000" pitchFamily="2" charset="2"/>
              </a:rPr>
              <a:t>Latest Updates|</a:t>
            </a:r>
            <a:r>
              <a:rPr kumimoji="0" lang="en-US" sz="1800" b="0" i="0" u="none" strike="noStrike" kern="1200" cap="none" spc="0" normalizeH="0" baseline="0" noProof="0" dirty="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411715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A5B"/>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080949"/>
            <a:ext cx="1400175" cy="517782"/>
          </a:xfrm>
          <a:prstGeom prst="rect">
            <a:avLst/>
          </a:prstGeom>
        </p:spPr>
      </p:pic>
      <p:sp>
        <p:nvSpPr>
          <p:cNvPr id="12" name="Rectangle 11"/>
          <p:cNvSpPr/>
          <p:nvPr/>
        </p:nvSpPr>
        <p:spPr>
          <a:xfrm>
            <a:off x="549487" y="2890391"/>
            <a:ext cx="11093025" cy="1077218"/>
          </a:xfrm>
          <a:prstGeom prst="rect">
            <a:avLst/>
          </a:prstGeom>
        </p:spPr>
        <p:txBody>
          <a:bodyPr wrap="square" lIns="91440" tIns="45720" rIns="91440" bIns="45720" anchor="t">
            <a:spAutoFit/>
          </a:bodyPr>
          <a:lstStyle/>
          <a:p>
            <a:pPr algn="ctr" defTabSz="457200" eaLnBrk="0" fontAlgn="base" hangingPunct="0">
              <a:lnSpc>
                <a:spcPct val="80000"/>
              </a:lnSpc>
              <a:spcBef>
                <a:spcPct val="0"/>
              </a:spcBef>
              <a:spcAft>
                <a:spcPct val="0"/>
              </a:spcAft>
            </a:pPr>
            <a:r>
              <a:rPr lang="en-US" sz="8000" dirty="0">
                <a:solidFill>
                  <a:srgbClr val="8FC2E2"/>
                </a:solidFill>
                <a:latin typeface="Franklin Gothic Demi Cond"/>
              </a:rPr>
              <a:t>What is trauma?</a:t>
            </a:r>
            <a:endParaRPr lang="en-US" sz="8000" dirty="0">
              <a:solidFill>
                <a:srgbClr val="8FC2E2"/>
              </a:solidFill>
              <a:latin typeface="Franklin Gothic Demi Cond" panose="020B0706030402020204" pitchFamily="34" charset="0"/>
            </a:endParaRPr>
          </a:p>
        </p:txBody>
      </p:sp>
    </p:spTree>
    <p:extLst>
      <p:ext uri="{BB962C8B-B14F-4D97-AF65-F5344CB8AC3E}">
        <p14:creationId xmlns:p14="http://schemas.microsoft.com/office/powerpoint/2010/main" val="14115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Defining trauma</a:t>
            </a:r>
            <a:endParaRPr lang="en-US" sz="700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23939"/>
            <a:ext cx="869209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2600" b="0" i="0" u="none" strike="noStrike">
                <a:solidFill>
                  <a:srgbClr val="002A5B"/>
                </a:solidFill>
                <a:effectLst/>
                <a:latin typeface="Franklin Gothic Book" panose="020B0503020102020204" pitchFamily="34" charset="0"/>
              </a:rPr>
              <a:t>“Individual trauma results from an </a:t>
            </a:r>
            <a:r>
              <a:rPr lang="en-US" sz="2600" b="1" i="0" u="sng">
                <a:solidFill>
                  <a:srgbClr val="002A5B"/>
                </a:solidFill>
                <a:effectLst/>
                <a:latin typeface="Franklin Gothic Book" panose="020B0503020102020204" pitchFamily="34" charset="0"/>
              </a:rPr>
              <a:t>event</a:t>
            </a:r>
            <a:r>
              <a:rPr lang="en-US" sz="2600" b="0" i="0" u="none" strike="noStrike">
                <a:solidFill>
                  <a:srgbClr val="002A5B"/>
                </a:solidFill>
                <a:effectLst/>
                <a:latin typeface="Franklin Gothic Book" panose="020B0503020102020204" pitchFamily="34" charset="0"/>
              </a:rPr>
              <a:t>, series of events, or set of circumstances that is </a:t>
            </a:r>
            <a:r>
              <a:rPr lang="en-US" sz="2600" b="1" i="0" u="sng">
                <a:solidFill>
                  <a:srgbClr val="002A5B"/>
                </a:solidFill>
                <a:effectLst/>
                <a:latin typeface="Franklin Gothic Book" panose="020B0503020102020204" pitchFamily="34" charset="0"/>
              </a:rPr>
              <a:t>experienced</a:t>
            </a:r>
            <a:r>
              <a:rPr lang="en-US" sz="2600" b="0" i="0" u="none" strike="noStrike">
                <a:solidFill>
                  <a:srgbClr val="002A5B"/>
                </a:solidFill>
                <a:effectLst/>
                <a:latin typeface="Franklin Gothic Book" panose="020B0503020102020204" pitchFamily="34" charset="0"/>
              </a:rPr>
              <a:t> by an individual as physically or emotionally harmful or life threatening and that has lasting adverse </a:t>
            </a:r>
            <a:r>
              <a:rPr lang="en-US" sz="2600" b="1" i="0" u="sng">
                <a:solidFill>
                  <a:srgbClr val="002A5B"/>
                </a:solidFill>
                <a:effectLst/>
                <a:latin typeface="Franklin Gothic Book" panose="020B0503020102020204" pitchFamily="34" charset="0"/>
              </a:rPr>
              <a:t>effects</a:t>
            </a:r>
            <a:r>
              <a:rPr lang="en-US" sz="2600" b="0" i="0" u="none" strike="noStrike">
                <a:solidFill>
                  <a:srgbClr val="002A5B"/>
                </a:solidFill>
                <a:effectLst/>
                <a:latin typeface="Franklin Gothic Book" panose="020B0503020102020204" pitchFamily="34" charset="0"/>
              </a:rPr>
              <a:t> on the individual’s functioning and mental, physical, social, emotional, or spiritual well-being.”</a:t>
            </a:r>
            <a:r>
              <a:rPr lang="en-US" sz="2600" b="0" i="0">
                <a:solidFill>
                  <a:srgbClr val="002A5B"/>
                </a:solidFill>
                <a:effectLst/>
                <a:latin typeface="Franklin Gothic Book" panose="020B0503020102020204" pitchFamily="34" charset="0"/>
              </a:rPr>
              <a:t>​</a:t>
            </a:r>
            <a:r>
              <a:rPr lang="en-US" sz="2600" b="0" i="0">
                <a:solidFill>
                  <a:srgbClr val="002A5B"/>
                </a:solidFill>
                <a:effectLst/>
                <a:latin typeface="Segoe UI" panose="020B0502040204020203" pitchFamily="34" charset="0"/>
              </a:rPr>
              <a:t> </a:t>
            </a:r>
          </a:p>
          <a:p>
            <a:pPr marL="0" indent="0" fontAlgn="base">
              <a:buNone/>
            </a:pPr>
            <a:r>
              <a:rPr lang="en-US" sz="2600" b="0" i="0" u="none" strike="noStrike">
                <a:solidFill>
                  <a:srgbClr val="002A5B"/>
                </a:solidFill>
                <a:effectLst/>
                <a:latin typeface="Franklin Gothic Book" panose="020B0503020102020204" pitchFamily="34" charset="0"/>
              </a:rPr>
              <a:t>Substance Abuse and Mental Health Services Administration (SAMHSA)</a:t>
            </a:r>
            <a:r>
              <a:rPr lang="en-US" sz="2600" b="0" i="0">
                <a:solidFill>
                  <a:srgbClr val="002A5B"/>
                </a:solidFill>
                <a:effectLst/>
                <a:latin typeface="Franklin Gothic Book" panose="020B0503020102020204" pitchFamily="34" charset="0"/>
              </a:rPr>
              <a:t>​</a:t>
            </a:r>
            <a:endParaRPr lang="en-US" sz="2000">
              <a:solidFill>
                <a:srgbClr val="474236"/>
              </a:solidFill>
              <a:effectLst/>
            </a:endParaRPr>
          </a:p>
          <a:p>
            <a:pPr lvl="1">
              <a:spcBef>
                <a:spcPts val="400"/>
              </a:spcBef>
            </a:pPr>
            <a:endParaRPr lang="en-US" sz="2000">
              <a:solidFill>
                <a:srgbClr val="474236"/>
              </a:solidFill>
              <a:effectLst/>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i="1" u="none" strike="noStrike" kern="1200" cap="none" spc="0" normalizeH="0" baseline="0" noProof="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i="0" u="none" strike="noStrike" kern="1200" cap="none" spc="0" normalizeH="0" baseline="0" noProof="0">
              <a:ln>
                <a:noFill/>
              </a:ln>
              <a:solidFill>
                <a:srgbClr val="474236"/>
              </a:solidFill>
              <a:effectLst/>
              <a:uLnTx/>
              <a:uFillTx/>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073277"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What is trauma?|</a:t>
            </a:r>
            <a:r>
              <a:rPr kumimoji="0" lang="en-US" sz="1800" b="0" i="0" u="none" strike="noStrike" kern="1200" cap="none" spc="0" normalizeH="0" baseline="0" noProof="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159732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A very brief science lesson</a:t>
            </a:r>
            <a:endParaRPr lang="en-US" sz="700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0" y="1605259"/>
            <a:ext cx="6759388" cy="434795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0"/>
              </a:spcBef>
            </a:pPr>
            <a:r>
              <a:rPr lang="en-US">
                <a:solidFill>
                  <a:srgbClr val="002A5B"/>
                </a:solidFill>
                <a:effectLst/>
              </a:rPr>
              <a:t>Neocortex</a:t>
            </a:r>
            <a:endParaRPr lang="en-US" sz="2800">
              <a:solidFill>
                <a:srgbClr val="002A5B"/>
              </a:solidFill>
            </a:endParaRPr>
          </a:p>
          <a:p>
            <a:pPr lvl="2">
              <a:lnSpc>
                <a:spcPct val="100000"/>
              </a:lnSpc>
              <a:spcBef>
                <a:spcPts val="0"/>
              </a:spcBef>
            </a:pPr>
            <a:r>
              <a:rPr lang="en-US">
                <a:solidFill>
                  <a:srgbClr val="002A5B"/>
                </a:solidFill>
                <a:effectLst/>
              </a:rPr>
              <a:t>Higher order thinking. This is the "thinking brain" that handles intellectual and executive functioning, conscious thought, and self-awareness.</a:t>
            </a:r>
          </a:p>
          <a:p>
            <a:pPr marL="914400" lvl="2" indent="0">
              <a:lnSpc>
                <a:spcPct val="100000"/>
              </a:lnSpc>
              <a:spcBef>
                <a:spcPts val="0"/>
              </a:spcBef>
              <a:buNone/>
            </a:pPr>
            <a:endParaRPr lang="en-US">
              <a:solidFill>
                <a:srgbClr val="002A5B"/>
              </a:solidFill>
              <a:effectLst/>
            </a:endParaRPr>
          </a:p>
          <a:p>
            <a:pPr lvl="1">
              <a:lnSpc>
                <a:spcPct val="100000"/>
              </a:lnSpc>
              <a:spcBef>
                <a:spcPts val="0"/>
              </a:spcBef>
            </a:pPr>
            <a:r>
              <a:rPr lang="en-US">
                <a:solidFill>
                  <a:srgbClr val="002A5B"/>
                </a:solidFill>
                <a:effectLst/>
              </a:rPr>
              <a:t>Limbic brain</a:t>
            </a:r>
          </a:p>
          <a:p>
            <a:pPr lvl="2">
              <a:lnSpc>
                <a:spcPct val="100000"/>
              </a:lnSpc>
              <a:spcBef>
                <a:spcPts val="0"/>
              </a:spcBef>
            </a:pPr>
            <a:r>
              <a:rPr lang="en-US">
                <a:solidFill>
                  <a:srgbClr val="002A5B"/>
                </a:solidFill>
                <a:effectLst/>
              </a:rPr>
              <a:t>Emotions! This is the "feeling brain" and is responsible for memory, somatosensory (physical feeling), and emotional experiences.</a:t>
            </a:r>
          </a:p>
          <a:p>
            <a:pPr marL="914400" lvl="2" indent="0">
              <a:lnSpc>
                <a:spcPct val="100000"/>
              </a:lnSpc>
              <a:spcBef>
                <a:spcPts val="0"/>
              </a:spcBef>
              <a:buNone/>
            </a:pPr>
            <a:endParaRPr lang="en-US">
              <a:solidFill>
                <a:srgbClr val="002A5B"/>
              </a:solidFill>
              <a:effectLst/>
            </a:endParaRPr>
          </a:p>
          <a:p>
            <a:pPr lvl="1">
              <a:lnSpc>
                <a:spcPct val="100000"/>
              </a:lnSpc>
              <a:spcBef>
                <a:spcPts val="0"/>
              </a:spcBef>
            </a:pPr>
            <a:r>
              <a:rPr lang="en-US">
                <a:solidFill>
                  <a:srgbClr val="002A5B"/>
                </a:solidFill>
                <a:effectLst/>
              </a:rPr>
              <a:t>Brain stem</a:t>
            </a:r>
          </a:p>
          <a:p>
            <a:pPr lvl="2">
              <a:lnSpc>
                <a:spcPct val="100000"/>
              </a:lnSpc>
              <a:spcBef>
                <a:spcPts val="0"/>
              </a:spcBef>
            </a:pPr>
            <a:r>
              <a:rPr lang="en-US">
                <a:solidFill>
                  <a:srgbClr val="002A5B"/>
                </a:solidFill>
                <a:effectLst/>
                <a:latin typeface="Franklin Gothic Book"/>
              </a:rPr>
              <a:t>Survival. The "survival brain" is responsible for instincts.</a:t>
            </a:r>
            <a:endParaRPr lang="en-US">
              <a:solidFill>
                <a:srgbClr val="002A5B"/>
              </a:solidFill>
              <a:effectLst/>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i="1" u="none" strike="noStrike" kern="1200" cap="none" spc="0" normalizeH="0" baseline="0" noProof="0">
              <a:ln>
                <a:noFill/>
              </a:ln>
              <a:solidFill>
                <a:srgbClr val="474236"/>
              </a:solidFill>
              <a:effectLst/>
              <a:uLnTx/>
              <a:uFillTx/>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015569"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What is trauma?|</a:t>
            </a:r>
            <a:r>
              <a:rPr kumimoji="0" lang="en-US" sz="1800" b="0" i="0" u="none" strike="noStrike" kern="1200" cap="none" spc="0" normalizeH="0" baseline="0" noProof="0">
                <a:ln>
                  <a:noFill/>
                </a:ln>
                <a:solidFill>
                  <a:srgbClr val="8FC2E2"/>
                </a:solidFill>
                <a:effectLst/>
                <a:uLnTx/>
                <a:uFillTx/>
                <a:latin typeface="Franklin Gothic Medium"/>
              </a:rPr>
              <a:t> tahirih.org</a:t>
            </a:r>
          </a:p>
        </p:txBody>
      </p:sp>
      <p:pic>
        <p:nvPicPr>
          <p:cNvPr id="1032" name="Picture 8" descr="Brainstorm: The Power and Purpose of the Teenage Brain, Part 1 | Samaritan  Center">
            <a:extLst>
              <a:ext uri="{FF2B5EF4-FFF2-40B4-BE49-F238E27FC236}">
                <a16:creationId xmlns:a16="http://schemas.microsoft.com/office/drawing/2014/main" id="{BC06295A-750F-449B-A637-B867493927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6306" y="2423900"/>
            <a:ext cx="5665694" cy="299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12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Trauma &amp; Memory </a:t>
            </a: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015569"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What is trauma?|</a:t>
            </a:r>
            <a:r>
              <a:rPr kumimoji="0" lang="en-US" sz="1800" b="0" i="0" u="none" strike="noStrike" kern="1200" cap="none" spc="0" normalizeH="0" baseline="0" noProof="0">
                <a:ln>
                  <a:noFill/>
                </a:ln>
                <a:solidFill>
                  <a:srgbClr val="8FC2E2"/>
                </a:solidFill>
                <a:effectLst/>
                <a:uLnTx/>
                <a:uFillTx/>
                <a:latin typeface="Franklin Gothic Medium"/>
              </a:rPr>
              <a:t> tahirih.org</a:t>
            </a:r>
          </a:p>
        </p:txBody>
      </p:sp>
      <p:sp>
        <p:nvSpPr>
          <p:cNvPr id="11" name="Content Placeholder 2">
            <a:extLst>
              <a:ext uri="{FF2B5EF4-FFF2-40B4-BE49-F238E27FC236}">
                <a16:creationId xmlns:a16="http://schemas.microsoft.com/office/drawing/2014/main" id="{96CB3619-6C32-4601-BDFC-ADC9D0D83339}"/>
              </a:ext>
            </a:extLst>
          </p:cNvPr>
          <p:cNvSpPr txBox="1">
            <a:spLocks/>
          </p:cNvSpPr>
          <p:nvPr/>
        </p:nvSpPr>
        <p:spPr bwMode="auto">
          <a:xfrm>
            <a:off x="806825" y="2259105"/>
            <a:ext cx="10685928" cy="3455895"/>
          </a:xfrm>
          <a:prstGeom prst="rect">
            <a:avLst/>
          </a:prstGeom>
          <a:noFill/>
          <a:ln>
            <a:miter lim="800000"/>
            <a:headEnd/>
            <a:tailEnd/>
          </a:ln>
        </p:spPr>
        <p:txBody>
          <a:bodyPr vert="horz" lIns="91440" tIns="45720" rIns="91440" bIns="45720" rtlCol="0">
            <a:prstTxWarp prst="textNoShape">
              <a:avLst/>
            </a:prstTxWarp>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049"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a:ln>
                  <a:noFill/>
                </a:ln>
                <a:solidFill>
                  <a:srgbClr val="002A5B"/>
                </a:solidFill>
                <a:effectLst/>
                <a:uLnTx/>
                <a:uFillTx/>
                <a:latin typeface="Franklin Gothic Book" panose="020B0503020102020204" pitchFamily="34" charset="0"/>
              </a:rPr>
              <a:t>During a traumatic incident, our survival response may cause us to:</a:t>
            </a:r>
          </a:p>
          <a:p>
            <a:pPr marL="113849" marR="0" lvl="0" indent="0" algn="l" defTabSz="914400" rtl="0" eaLnBrk="1" fontAlgn="auto" latinLnBrk="0" hangingPunct="1">
              <a:lnSpc>
                <a:spcPct val="100000"/>
              </a:lnSpc>
              <a:spcBef>
                <a:spcPct val="20000"/>
              </a:spcBef>
              <a:spcAft>
                <a:spcPts val="0"/>
              </a:spcAft>
              <a:buClrTx/>
              <a:buSzTx/>
              <a:buNone/>
              <a:tabLst/>
              <a:defRPr/>
            </a:pPr>
            <a:endParaRPr kumimoji="0" lang="en-US" sz="1000" b="0" i="0" u="none" strike="noStrike" kern="1200" cap="none" spc="0" normalizeH="0" baseline="0" noProof="0">
              <a:ln>
                <a:noFill/>
              </a:ln>
              <a:solidFill>
                <a:srgbClr val="002A5B"/>
              </a:solidFill>
              <a:effectLst/>
              <a:uLnTx/>
              <a:uFillTx/>
              <a:latin typeface="Franklin Gothic Book" panose="020B0503020102020204" pitchFamily="34" charset="0"/>
            </a:endParaRPr>
          </a:p>
          <a:p>
            <a:pPr marL="971099" lvl="1" indent="-457200">
              <a:buFont typeface="Arial" pitchFamily="34" charset="0"/>
              <a:buChar char="•"/>
            </a:pPr>
            <a:r>
              <a:rPr kumimoji="0" lang="en-US" sz="2400" b="0" i="0" u="none" strike="noStrike" kern="1200" cap="none" spc="0" normalizeH="0" baseline="0" noProof="0">
                <a:ln>
                  <a:noFill/>
                </a:ln>
                <a:solidFill>
                  <a:srgbClr val="002A5B"/>
                </a:solidFill>
                <a:effectLst/>
                <a:uLnTx/>
                <a:uFillTx/>
              </a:rPr>
              <a:t>focus on some details and not others</a:t>
            </a:r>
          </a:p>
          <a:p>
            <a:pPr marL="971099" lvl="1" indent="-457200">
              <a:buFont typeface="Arial" pitchFamily="34" charset="0"/>
              <a:buChar char="•"/>
            </a:pPr>
            <a:r>
              <a:rPr kumimoji="0" lang="en-US" sz="2400" b="0" i="0" u="none" strike="noStrike" kern="1200" cap="none" spc="0" normalizeH="0" baseline="0" noProof="0">
                <a:ln>
                  <a:noFill/>
                </a:ln>
                <a:solidFill>
                  <a:srgbClr val="002A5B"/>
                </a:solidFill>
                <a:effectLst/>
                <a:uLnTx/>
                <a:uFillTx/>
              </a:rPr>
              <a:t>we may “</a:t>
            </a:r>
            <a:r>
              <a:rPr kumimoji="0" lang="en-US" sz="2400" b="0" i="0" u="none" strike="noStrike" kern="1200" cap="none" spc="0" normalizeH="0" baseline="0" noProof="0">
                <a:ln>
                  <a:noFill/>
                </a:ln>
                <a:solidFill>
                  <a:srgbClr val="002A5B"/>
                </a:solidFill>
                <a:effectLst/>
                <a:uLnTx/>
                <a:uFillTx/>
                <a:hlinkClick r:id="rId4"/>
              </a:rPr>
              <a:t>check out</a:t>
            </a:r>
            <a:r>
              <a:rPr kumimoji="0" lang="en-US" sz="2400" b="0" i="0" u="none" strike="noStrike" kern="1200" cap="none" spc="0" normalizeH="0" baseline="0" noProof="0">
                <a:ln>
                  <a:noFill/>
                </a:ln>
                <a:solidFill>
                  <a:srgbClr val="002A5B"/>
                </a:solidFill>
                <a:effectLst/>
                <a:uLnTx/>
                <a:uFillTx/>
              </a:rPr>
              <a:t>” or dissociate during a traumatic event</a:t>
            </a:r>
          </a:p>
          <a:p>
            <a:pPr marL="971099" lvl="1" indent="-457200">
              <a:buFont typeface="Arial" pitchFamily="34" charset="0"/>
              <a:buChar char="•"/>
            </a:pPr>
            <a:r>
              <a:rPr lang="en-US" sz="2400">
                <a:ea typeface="Verdana" panose="020B0604030504040204" pitchFamily="34" charset="0"/>
                <a:cs typeface="Verdana" panose="020B0604030504040204" pitchFamily="34" charset="0"/>
              </a:rPr>
              <a:t>trauma responses might make it difficult to remember details later, or to access the emotions we felt at the time</a:t>
            </a:r>
          </a:p>
          <a:p>
            <a:pPr marL="971099" lvl="1" indent="-457200">
              <a:buFont typeface="Arial" pitchFamily="34" charset="0"/>
              <a:buChar char="•"/>
            </a:pPr>
            <a:r>
              <a:rPr lang="en-US" sz="2400">
                <a:ea typeface="Verdana" panose="020B0604030504040204" pitchFamily="34" charset="0"/>
                <a:cs typeface="Verdana" panose="020B0604030504040204" pitchFamily="34" charset="0"/>
              </a:rPr>
              <a:t>Traumatic Brain Injury can also impact one’s memory of past events</a:t>
            </a:r>
          </a:p>
          <a:p>
            <a:pPr marL="571049"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a:ln>
                <a:noFill/>
              </a:ln>
              <a:solidFill>
                <a:srgbClr val="002A5B"/>
              </a:solidFill>
              <a:effectLst/>
              <a:uLnTx/>
              <a:uFillTx/>
              <a:latin typeface="Franklin Gothic Book" panose="020B0503020102020204" pitchFamily="34" charset="0"/>
            </a:endParaRPr>
          </a:p>
          <a:p>
            <a:pPr marL="113849"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a:ln>
                <a:noFill/>
              </a:ln>
              <a:solidFill>
                <a:srgbClr val="DBE5F1"/>
              </a:solidFill>
              <a:effectLst/>
              <a:uLnTx/>
              <a:uFillTx/>
              <a:latin typeface="Garamond"/>
              <a:ea typeface="+mn-ea"/>
              <a:cs typeface="+mn-cs"/>
            </a:endParaRPr>
          </a:p>
          <a:p>
            <a:pPr marL="113849"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a:ln>
                <a:noFill/>
              </a:ln>
              <a:solidFill>
                <a:srgbClr val="DBE5F1"/>
              </a:solidFill>
              <a:effectLst/>
              <a:uLnTx/>
              <a:uFillTx/>
              <a:latin typeface="Garamond"/>
              <a:ea typeface="+mn-ea"/>
              <a:cs typeface="+mn-cs"/>
            </a:endParaRPr>
          </a:p>
          <a:p>
            <a:pPr marL="113849"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a:ln>
                <a:noFill/>
              </a:ln>
              <a:solidFill>
                <a:srgbClr val="DBE5F1"/>
              </a:solidFill>
              <a:effectLst/>
              <a:uLnTx/>
              <a:uFillTx/>
              <a:latin typeface="Garamond"/>
              <a:ea typeface="+mn-ea"/>
              <a:cs typeface="+mn-cs"/>
            </a:endParaRPr>
          </a:p>
        </p:txBody>
      </p:sp>
    </p:spTree>
    <p:extLst>
      <p:ext uri="{BB962C8B-B14F-4D97-AF65-F5344CB8AC3E}">
        <p14:creationId xmlns:p14="http://schemas.microsoft.com/office/powerpoint/2010/main" val="93002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Common effects of trauma</a:t>
            </a: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699247" y="2089184"/>
            <a:ext cx="1061162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0"/>
              </a:spcBef>
            </a:pPr>
            <a:r>
              <a:rPr lang="en-US" b="1" u="sng">
                <a:solidFill>
                  <a:srgbClr val="002A5B"/>
                </a:solidFill>
                <a:effectLst/>
              </a:rPr>
              <a:t>Physical: </a:t>
            </a:r>
            <a:r>
              <a:rPr lang="en-US">
                <a:solidFill>
                  <a:srgbClr val="002A5B"/>
                </a:solidFill>
                <a:effectLst/>
                <a:latin typeface="Franklin Gothic Book"/>
              </a:rPr>
              <a:t>Nervous energy or lack of energy, upset stomach, dizziness, muscle tension, headaches</a:t>
            </a:r>
          </a:p>
          <a:p>
            <a:pPr marL="457200" lvl="1" indent="0">
              <a:lnSpc>
                <a:spcPct val="100000"/>
              </a:lnSpc>
              <a:spcBef>
                <a:spcPts val="0"/>
              </a:spcBef>
              <a:buNone/>
            </a:pPr>
            <a:endParaRPr lang="en-US" sz="1200">
              <a:solidFill>
                <a:srgbClr val="002A5B"/>
              </a:solidFill>
              <a:effectLst/>
              <a:latin typeface="Franklin Gothic Book"/>
            </a:endParaRPr>
          </a:p>
          <a:p>
            <a:pPr lvl="1">
              <a:lnSpc>
                <a:spcPct val="100000"/>
              </a:lnSpc>
              <a:spcBef>
                <a:spcPts val="0"/>
              </a:spcBef>
              <a:defRPr/>
            </a:pPr>
            <a:r>
              <a:rPr lang="en-US" b="1" u="sng">
                <a:solidFill>
                  <a:srgbClr val="002A5B"/>
                </a:solidFill>
                <a:effectLst/>
                <a:latin typeface="Franklin Gothic Book"/>
              </a:rPr>
              <a:t>Emotional:</a:t>
            </a:r>
            <a:r>
              <a:rPr lang="en-US">
                <a:solidFill>
                  <a:srgbClr val="002A5B"/>
                </a:solidFill>
                <a:effectLst/>
                <a:latin typeface="Franklin Gothic Book"/>
              </a:rPr>
              <a:t> Fear, loss of trust, inability to feel safe, emotional distance, intense or extreme feelings, sadness, grief, depression, loss of self esteem</a:t>
            </a:r>
          </a:p>
          <a:p>
            <a:pPr marL="457200" lvl="1" indent="0">
              <a:lnSpc>
                <a:spcPct val="100000"/>
              </a:lnSpc>
              <a:spcBef>
                <a:spcPts val="0"/>
              </a:spcBef>
              <a:buNone/>
              <a:defRPr/>
            </a:pPr>
            <a:endParaRPr lang="en-US" sz="1200">
              <a:solidFill>
                <a:srgbClr val="002A5B"/>
              </a:solidFill>
              <a:effectLst/>
              <a:latin typeface="Franklin Gothic Book"/>
            </a:endParaRPr>
          </a:p>
          <a:p>
            <a:pPr marL="685800" marR="0" lvl="1" indent="-228600" algn="l" defTabSz="914400">
              <a:lnSpc>
                <a:spcPct val="100000"/>
              </a:lnSpc>
              <a:spcBef>
                <a:spcPts val="0"/>
              </a:spcBef>
              <a:buClrTx/>
              <a:buSzTx/>
              <a:buFont typeface="Arial" panose="020B0604020202020204" pitchFamily="34" charset="0"/>
              <a:buChar char="•"/>
              <a:tabLst/>
              <a:defRPr/>
            </a:pPr>
            <a:r>
              <a:rPr lang="en-US" b="1" u="sng">
                <a:solidFill>
                  <a:srgbClr val="002A5B"/>
                </a:solidFill>
                <a:effectLst/>
                <a:latin typeface="Franklin Gothic Book"/>
              </a:rPr>
              <a:t>Behavioral:</a:t>
            </a:r>
            <a:r>
              <a:rPr lang="en-US">
                <a:solidFill>
                  <a:srgbClr val="002A5B"/>
                </a:solidFill>
                <a:effectLst/>
                <a:latin typeface="Franklin Gothic Book"/>
              </a:rPr>
              <a:t> Becoming withdrawn, startling easily, avoiding places or situations, insomnia and nightmares</a:t>
            </a:r>
          </a:p>
          <a:p>
            <a:pPr marL="457200" marR="0" lvl="1" indent="0" algn="l" defTabSz="914400">
              <a:lnSpc>
                <a:spcPct val="100000"/>
              </a:lnSpc>
              <a:spcBef>
                <a:spcPts val="0"/>
              </a:spcBef>
              <a:buClrTx/>
              <a:buSzTx/>
              <a:buNone/>
              <a:tabLst/>
              <a:defRPr/>
            </a:pPr>
            <a:endParaRPr lang="en-US" sz="1200">
              <a:solidFill>
                <a:srgbClr val="002A5B"/>
              </a:solidFill>
              <a:effectLst/>
              <a:latin typeface="Franklin Gothic Book"/>
            </a:endParaRPr>
          </a:p>
          <a:p>
            <a:pPr lvl="1">
              <a:lnSpc>
                <a:spcPct val="100000"/>
              </a:lnSpc>
              <a:spcBef>
                <a:spcPts val="0"/>
              </a:spcBef>
              <a:defRPr/>
            </a:pPr>
            <a:r>
              <a:rPr lang="en-US" b="1" u="sng">
                <a:solidFill>
                  <a:srgbClr val="002A5B"/>
                </a:solidFill>
                <a:effectLst/>
                <a:latin typeface="Franklin Gothic Book"/>
              </a:rPr>
              <a:t>Mental:</a:t>
            </a:r>
            <a:r>
              <a:rPr lang="en-US">
                <a:solidFill>
                  <a:srgbClr val="002A5B"/>
                </a:solidFill>
                <a:effectLst/>
                <a:latin typeface="Franklin Gothic Book"/>
              </a:rPr>
              <a:t> Flashbacks or intrusive thoughts, difficulty concentrating, difficulty making decisions, difficulty recollecting memories </a:t>
            </a:r>
            <a:endParaRPr lang="en-US" b="0" u="none" strike="noStrike" kern="1200" cap="none" spc="0" normalizeH="0" baseline="0" noProof="0">
              <a:ln>
                <a:noFill/>
              </a:ln>
              <a:solidFill>
                <a:srgbClr val="002A5B"/>
              </a:solidFill>
              <a:effectLst/>
              <a:uLnTx/>
              <a:uFillTx/>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i="1">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015569"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What is trauma?|</a:t>
            </a:r>
            <a:r>
              <a:rPr kumimoji="0" lang="en-US" sz="1800" b="0" i="0" u="none" strike="noStrike" kern="1200" cap="none" spc="0" normalizeH="0" baseline="0" noProof="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74166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24" name="Content Placeholder 2">
            <a:extLst>
              <a:ext uri="{FF2B5EF4-FFF2-40B4-BE49-F238E27FC236}">
                <a16:creationId xmlns:a16="http://schemas.microsoft.com/office/drawing/2014/main" id="{8B529C99-440C-49A4-8E98-D0D314350C5A}"/>
              </a:ext>
            </a:extLst>
          </p:cNvPr>
          <p:cNvSpPr txBox="1">
            <a:spLocks/>
          </p:cNvSpPr>
          <p:nvPr/>
        </p:nvSpPr>
        <p:spPr>
          <a:xfrm>
            <a:off x="3267181" y="2833712"/>
            <a:ext cx="5657638" cy="2750481"/>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solidFill>
                  <a:srgbClr val="00438F"/>
                </a:solidFill>
                <a:effectLst/>
                <a:latin typeface="Franklin Gothic Demi Cond"/>
              </a:rPr>
              <a:t>Tahirih National Office</a:t>
            </a:r>
          </a:p>
          <a:p>
            <a:pPr marL="0" indent="0" algn="ctr">
              <a:spcBef>
                <a:spcPts val="0"/>
              </a:spcBef>
              <a:buNone/>
            </a:pPr>
            <a:endParaRPr lang="en-US" sz="1800">
              <a:solidFill>
                <a:srgbClr val="474236"/>
              </a:solidFill>
              <a:effectLst/>
              <a:latin typeface="Franklin Gothic Medium" panose="020B0603020102020204" pitchFamily="34" charset="0"/>
            </a:endParaRPr>
          </a:p>
          <a:p>
            <a:pPr marL="0" indent="0" algn="ctr">
              <a:spcBef>
                <a:spcPts val="0"/>
              </a:spcBef>
              <a:buNone/>
            </a:pPr>
            <a:r>
              <a:rPr lang="en-US" sz="1800">
                <a:solidFill>
                  <a:srgbClr val="474236"/>
                </a:solidFill>
                <a:effectLst/>
                <a:latin typeface="Franklin Gothic Medium"/>
              </a:rPr>
              <a:t>Richard Caldarone</a:t>
            </a:r>
            <a:br>
              <a:rPr lang="en-US" sz="1800">
                <a:effectLst/>
                <a:latin typeface="Franklin Gothic Book" panose="020B0503020102020204" pitchFamily="34" charset="0"/>
              </a:rPr>
            </a:br>
            <a:r>
              <a:rPr lang="en-US" sz="1800">
                <a:solidFill>
                  <a:srgbClr val="474236"/>
                </a:solidFill>
                <a:effectLst/>
                <a:latin typeface="Franklin Gothic Book"/>
              </a:rPr>
              <a:t>Litigation Counsel</a:t>
            </a:r>
          </a:p>
          <a:p>
            <a:pPr marL="0" indent="0" algn="ctr">
              <a:spcBef>
                <a:spcPts val="0"/>
              </a:spcBef>
              <a:buNone/>
            </a:pPr>
            <a:r>
              <a:rPr lang="en-US" sz="1800">
                <a:solidFill>
                  <a:srgbClr val="474236"/>
                </a:solidFill>
                <a:effectLst/>
                <a:latin typeface="Franklin Gothic Book"/>
              </a:rPr>
              <a:t>&amp;</a:t>
            </a:r>
          </a:p>
          <a:p>
            <a:pPr marL="0" indent="0" algn="ctr">
              <a:spcBef>
                <a:spcPts val="0"/>
              </a:spcBef>
              <a:buNone/>
            </a:pPr>
            <a:r>
              <a:rPr lang="en-US" sz="1800">
                <a:solidFill>
                  <a:srgbClr val="474236"/>
                </a:solidFill>
                <a:effectLst/>
                <a:latin typeface="Franklin Gothic Medium" panose="020B0603020102020204" pitchFamily="34" charset="0"/>
              </a:rPr>
              <a:t>Adriana Lopez and Adilene Nunez Huang</a:t>
            </a:r>
          </a:p>
          <a:p>
            <a:pPr marL="0" indent="0" algn="ctr">
              <a:spcBef>
                <a:spcPts val="0"/>
              </a:spcBef>
              <a:buNone/>
            </a:pPr>
            <a:r>
              <a:rPr lang="en-US" sz="1800">
                <a:solidFill>
                  <a:srgbClr val="474236"/>
                </a:solidFill>
                <a:effectLst/>
              </a:rPr>
              <a:t>Co-Directors of Client Advocacy</a:t>
            </a:r>
          </a:p>
        </p:txBody>
      </p:sp>
      <p:sp>
        <p:nvSpPr>
          <p:cNvPr id="11" name="Rectangle 10">
            <a:extLst>
              <a:ext uri="{FF2B5EF4-FFF2-40B4-BE49-F238E27FC236}">
                <a16:creationId xmlns:a16="http://schemas.microsoft.com/office/drawing/2014/main" id="{98705513-B686-4BE7-8E5B-CE7C534185D6}"/>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A62FBD-11FC-4270-8A49-A8771E4C025C}"/>
              </a:ext>
            </a:extLst>
          </p:cNvPr>
          <p:cNvSpPr/>
          <p:nvPr/>
        </p:nvSpPr>
        <p:spPr>
          <a:xfrm>
            <a:off x="510090" y="217854"/>
            <a:ext cx="11892428" cy="1200329"/>
          </a:xfrm>
          <a:prstGeom prst="rect">
            <a:avLst/>
          </a:prstGeom>
        </p:spPr>
        <p:txBody>
          <a:bodyPr wrap="square">
            <a:spAutoFit/>
          </a:bodyPr>
          <a:lstStyle/>
          <a:p>
            <a:pPr defTabSz="457200" eaLnBrk="0" fontAlgn="base" hangingPunct="0">
              <a:spcBef>
                <a:spcPct val="0"/>
              </a:spcBef>
              <a:spcAft>
                <a:spcPct val="0"/>
              </a:spcAft>
            </a:pPr>
            <a:r>
              <a:rPr lang="en-US" sz="7000" i="1">
                <a:solidFill>
                  <a:schemeClr val="bg1"/>
                </a:solidFill>
                <a:latin typeface="Bodoni MT" panose="02070603080606020203" pitchFamily="18" charset="0"/>
              </a:rPr>
              <a:t>Today’s Presenters</a:t>
            </a:r>
          </a:p>
        </p:txBody>
      </p:sp>
      <p:sp>
        <p:nvSpPr>
          <p:cNvPr id="13" name="Rectangle 12">
            <a:extLst>
              <a:ext uri="{FF2B5EF4-FFF2-40B4-BE49-F238E27FC236}">
                <a16:creationId xmlns:a16="http://schemas.microsoft.com/office/drawing/2014/main" id="{99248535-5CD0-4DB8-A17E-72CA0490EA5D}"/>
              </a:ext>
            </a:extLst>
          </p:cNvPr>
          <p:cNvSpPr/>
          <p:nvPr/>
        </p:nvSpPr>
        <p:spPr>
          <a:xfrm>
            <a:off x="374511" y="6285802"/>
            <a:ext cx="4818563" cy="369332"/>
          </a:xfrm>
          <a:prstGeom prst="rect">
            <a:avLst/>
          </a:prstGeom>
        </p:spPr>
        <p:txBody>
          <a:bodyPr wrap="none">
            <a:spAutoFit/>
          </a:bodyPr>
          <a:lstStyle/>
          <a:p>
            <a:r>
              <a:rPr lang="en-US">
                <a:solidFill>
                  <a:srgbClr val="8FC2E2"/>
                </a:solidFill>
                <a:latin typeface="Franklin Gothic Medium" panose="020B0603020102020204" pitchFamily="34" charset="0"/>
                <a:sym typeface="Wingdings" panose="05000000000000000000" pitchFamily="2" charset="2"/>
              </a:rPr>
              <a:t>Tahirih Pro Bono Network Webinar |</a:t>
            </a:r>
            <a:r>
              <a:rPr lang="en-US">
                <a:solidFill>
                  <a:srgbClr val="8FC2E2"/>
                </a:solidFill>
                <a:latin typeface="Franklin Gothic Medium" panose="020B0603020102020204" pitchFamily="34" charset="0"/>
              </a:rPr>
              <a:t> tahirih.org</a:t>
            </a:r>
          </a:p>
        </p:txBody>
      </p:sp>
    </p:spTree>
    <p:extLst>
      <p:ext uri="{BB962C8B-B14F-4D97-AF65-F5344CB8AC3E}">
        <p14:creationId xmlns:p14="http://schemas.microsoft.com/office/powerpoint/2010/main" val="411682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A5B"/>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080949"/>
            <a:ext cx="1400175" cy="517782"/>
          </a:xfrm>
          <a:prstGeom prst="rect">
            <a:avLst/>
          </a:prstGeom>
        </p:spPr>
      </p:pic>
      <p:sp>
        <p:nvSpPr>
          <p:cNvPr id="12" name="Rectangle 11"/>
          <p:cNvSpPr/>
          <p:nvPr/>
        </p:nvSpPr>
        <p:spPr>
          <a:xfrm>
            <a:off x="549487" y="2531803"/>
            <a:ext cx="11093025" cy="2062103"/>
          </a:xfrm>
          <a:prstGeom prst="rect">
            <a:avLst/>
          </a:prstGeom>
        </p:spPr>
        <p:txBody>
          <a:bodyPr wrap="square" lIns="91440" tIns="45720" rIns="91440" bIns="45720" anchor="t">
            <a:spAutoFit/>
          </a:bodyPr>
          <a:lstStyle/>
          <a:p>
            <a:pPr algn="ctr" defTabSz="457200" eaLnBrk="0" fontAlgn="base" hangingPunct="0">
              <a:lnSpc>
                <a:spcPct val="80000"/>
              </a:lnSpc>
              <a:spcBef>
                <a:spcPct val="0"/>
              </a:spcBef>
              <a:spcAft>
                <a:spcPct val="0"/>
              </a:spcAft>
            </a:pPr>
            <a:r>
              <a:rPr lang="en-US" sz="8000">
                <a:solidFill>
                  <a:srgbClr val="8FC2E2"/>
                </a:solidFill>
                <a:latin typeface="Franklin Gothic Demi Cond"/>
              </a:rPr>
              <a:t>Tips on interviewing a trauma survivor</a:t>
            </a:r>
            <a:endParaRPr lang="en-US" sz="8000">
              <a:solidFill>
                <a:srgbClr val="8FC2E2"/>
              </a:solidFill>
              <a:latin typeface="Franklin Gothic Demi Cond" panose="020B0706030402020204" pitchFamily="34" charset="0"/>
            </a:endParaRPr>
          </a:p>
        </p:txBody>
      </p:sp>
    </p:spTree>
    <p:extLst>
      <p:ext uri="{BB962C8B-B14F-4D97-AF65-F5344CB8AC3E}">
        <p14:creationId xmlns:p14="http://schemas.microsoft.com/office/powerpoint/2010/main" val="223980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Why it matters</a:t>
            </a: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810869" y="2035719"/>
            <a:ext cx="10570261" cy="3442447"/>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200" b="1">
                <a:solidFill>
                  <a:srgbClr val="002A5B"/>
                </a:solidFill>
                <a:effectLst/>
              </a:rPr>
              <a:t>For the client</a:t>
            </a:r>
          </a:p>
          <a:p>
            <a:pPr lvl="1">
              <a:spcBef>
                <a:spcPts val="400"/>
              </a:spcBef>
            </a:pPr>
            <a:r>
              <a:rPr lang="en-US" sz="2800">
                <a:solidFill>
                  <a:srgbClr val="002A5B"/>
                </a:solidFill>
                <a:effectLst/>
              </a:rPr>
              <a:t>Moment of vulnerability</a:t>
            </a:r>
          </a:p>
          <a:p>
            <a:pPr lvl="1">
              <a:spcBef>
                <a:spcPts val="400"/>
              </a:spcBef>
            </a:pPr>
            <a:r>
              <a:rPr lang="en-US" sz="2800">
                <a:solidFill>
                  <a:srgbClr val="002A5B"/>
                </a:solidFill>
                <a:effectLst/>
              </a:rPr>
              <a:t>Experiencing something that affects them physically, emotionally, psychologically </a:t>
            </a:r>
          </a:p>
          <a:p>
            <a:pPr lvl="1">
              <a:spcBef>
                <a:spcPts val="400"/>
              </a:spcBef>
            </a:pPr>
            <a:r>
              <a:rPr lang="en-US" sz="2800">
                <a:solidFill>
                  <a:srgbClr val="002A5B"/>
                </a:solidFill>
                <a:effectLst/>
              </a:rPr>
              <a:t>They need to be able to trust their attorney</a:t>
            </a:r>
          </a:p>
          <a:p>
            <a:pPr lvl="1">
              <a:spcBef>
                <a:spcPts val="400"/>
              </a:spcBef>
            </a:pPr>
            <a:r>
              <a:rPr lang="en-US" sz="2800">
                <a:solidFill>
                  <a:srgbClr val="002A5B"/>
                </a:solidFill>
                <a:effectLst/>
                <a:latin typeface="Franklin Gothic Book"/>
              </a:rPr>
              <a:t>Safety may be an issue</a:t>
            </a:r>
          </a:p>
          <a:p>
            <a:pPr lvl="1">
              <a:spcBef>
                <a:spcPts val="400"/>
              </a:spcBef>
            </a:pPr>
            <a:r>
              <a:rPr lang="en-US" sz="2800">
                <a:solidFill>
                  <a:srgbClr val="002A5B"/>
                </a:solidFill>
                <a:effectLst/>
                <a:latin typeface="Franklin Gothic Book"/>
              </a:rPr>
              <a:t>It is their life and their story</a:t>
            </a:r>
          </a:p>
          <a:p>
            <a:pPr lvl="1">
              <a:spcBef>
                <a:spcPts val="400"/>
              </a:spcBef>
              <a:defRPr/>
            </a:pPr>
            <a:r>
              <a:rPr lang="en-US" sz="2800">
                <a:solidFill>
                  <a:srgbClr val="002A5B"/>
                </a:solidFill>
                <a:effectLst/>
                <a:latin typeface="Franklin Gothic Book"/>
              </a:rPr>
              <a:t>Respecting their dignity and personhood</a:t>
            </a:r>
            <a:endParaRPr lang="en-US" sz="2800" b="0" u="none" strike="noStrike" kern="1200" cap="none" spc="0" normalizeH="0" baseline="0" noProof="0">
              <a:ln>
                <a:noFill/>
              </a:ln>
              <a:solidFill>
                <a:srgbClr val="002A5B"/>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lvl="1">
              <a:spcBef>
                <a:spcPts val="400"/>
              </a:spcBef>
              <a:defRPr/>
            </a:pPr>
            <a:endParaRPr lang="en-US" sz="2000" i="1">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36994"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Trauma-Informed Tips</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222033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Why it matters, cont.</a:t>
            </a: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201270" y="2294965"/>
            <a:ext cx="984324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200" b="1">
                <a:solidFill>
                  <a:srgbClr val="002A5B"/>
                </a:solidFill>
                <a:effectLst/>
              </a:rPr>
              <a:t>For the attorney</a:t>
            </a:r>
            <a:endParaRPr lang="en-US">
              <a:solidFill>
                <a:srgbClr val="002A5B"/>
              </a:solidFill>
              <a:effectLst/>
            </a:endParaRPr>
          </a:p>
          <a:p>
            <a:pPr lvl="1">
              <a:spcBef>
                <a:spcPts val="400"/>
              </a:spcBef>
            </a:pPr>
            <a:r>
              <a:rPr lang="en-US" sz="2800">
                <a:solidFill>
                  <a:srgbClr val="002A5B"/>
                </a:solidFill>
                <a:effectLst/>
              </a:rPr>
              <a:t>Want to</a:t>
            </a:r>
            <a:r>
              <a:rPr lang="en-US" sz="2800">
                <a:solidFill>
                  <a:srgbClr val="002A5B"/>
                </a:solidFill>
                <a:effectLst/>
                <a:latin typeface="Franklin Gothic Book"/>
              </a:rPr>
              <a:t> establish a relationship of mutual trust</a:t>
            </a:r>
            <a:endParaRPr lang="en-US" sz="2800" b="0" u="none" strike="noStrike" kern="1200" cap="none" spc="0" normalizeH="0" baseline="0" noProof="0">
              <a:ln>
                <a:noFill/>
              </a:ln>
              <a:solidFill>
                <a:srgbClr val="002A5B"/>
              </a:solidFill>
              <a:effectLst/>
              <a:uLnTx/>
              <a:uFillTx/>
              <a:latin typeface="Franklin Gothic Book"/>
            </a:endParaRPr>
          </a:p>
          <a:p>
            <a:pPr lvl="1">
              <a:spcBef>
                <a:spcPts val="400"/>
              </a:spcBef>
              <a:defRPr/>
            </a:pPr>
            <a:r>
              <a:rPr lang="en-US" sz="2800">
                <a:solidFill>
                  <a:srgbClr val="002A5B"/>
                </a:solidFill>
                <a:effectLst/>
                <a:latin typeface="Franklin Gothic Book"/>
              </a:rPr>
              <a:t>Want to work with the client to achieve her goals</a:t>
            </a:r>
            <a:endParaRPr lang="en-US" sz="2800" b="0" i="0" u="none" strike="noStrike" kern="1200" cap="none" spc="0" normalizeH="0" baseline="0" noProof="0">
              <a:ln>
                <a:noFill/>
              </a:ln>
              <a:solidFill>
                <a:srgbClr val="002A5B"/>
              </a:solidFill>
              <a:effectLst/>
              <a:uLnTx/>
              <a:uFillTx/>
              <a:latin typeface="Franklin Gothic Book" panose="020B0503020102020204" pitchFamily="34" charset="0"/>
            </a:endParaRPr>
          </a:p>
          <a:p>
            <a:pPr lvl="1">
              <a:spcBef>
                <a:spcPts val="400"/>
              </a:spcBef>
              <a:defRPr/>
            </a:pPr>
            <a:r>
              <a:rPr lang="en-US" sz="2800">
                <a:solidFill>
                  <a:srgbClr val="002A5B"/>
                </a:solidFill>
                <a:effectLst/>
                <a:latin typeface="Franklin Gothic Book"/>
              </a:rPr>
              <a:t>Practical reasons</a:t>
            </a:r>
            <a:endParaRPr lang="en-US" sz="2800">
              <a:solidFill>
                <a:srgbClr val="002A5B"/>
              </a:solidFill>
              <a:effectLst/>
              <a:latin typeface="Franklin Gothic Book" panose="020B0503020102020204" pitchFamily="34" charset="0"/>
            </a:endParaRPr>
          </a:p>
          <a:p>
            <a:pPr lvl="2">
              <a:spcBef>
                <a:spcPts val="400"/>
              </a:spcBef>
              <a:defRPr/>
            </a:pPr>
            <a:r>
              <a:rPr lang="en-US">
                <a:solidFill>
                  <a:srgbClr val="002A5B"/>
                </a:solidFill>
                <a:effectLst/>
                <a:latin typeface="Franklin Gothic Book"/>
              </a:rPr>
              <a:t>Putting together the case</a:t>
            </a:r>
            <a:endParaRPr lang="en-US">
              <a:solidFill>
                <a:srgbClr val="002A5B"/>
              </a:solidFill>
              <a:effectLst/>
              <a:latin typeface="Franklin Gothic Book" panose="020B0503020102020204" pitchFamily="34" charset="0"/>
            </a:endParaRPr>
          </a:p>
          <a:p>
            <a:pPr lvl="2">
              <a:spcBef>
                <a:spcPts val="400"/>
              </a:spcBef>
              <a:defRPr/>
            </a:pPr>
            <a:r>
              <a:rPr lang="en-US">
                <a:solidFill>
                  <a:srgbClr val="002A5B"/>
                </a:solidFill>
                <a:effectLst/>
                <a:latin typeface="Franklin Gothic Book"/>
              </a:rPr>
              <a:t>Fact gathering</a:t>
            </a:r>
            <a:endParaRPr lang="en-US">
              <a:solidFill>
                <a:srgbClr val="002A5B"/>
              </a:solidFill>
              <a:effectLst/>
              <a:latin typeface="Franklin Gothic Book" panose="020B0503020102020204" pitchFamily="34" charset="0"/>
            </a:endParaRPr>
          </a:p>
          <a:p>
            <a:pPr lvl="2">
              <a:spcBef>
                <a:spcPts val="400"/>
              </a:spcBef>
              <a:defRPr/>
            </a:pPr>
            <a:r>
              <a:rPr lang="en-US">
                <a:solidFill>
                  <a:srgbClr val="002A5B"/>
                </a:solidFill>
                <a:effectLst/>
                <a:latin typeface="Franklin Gothic Book"/>
              </a:rPr>
              <a:t>Building arguments</a:t>
            </a:r>
          </a:p>
          <a:p>
            <a:pPr lvl="2">
              <a:spcBef>
                <a:spcPts val="400"/>
              </a:spcBef>
              <a:defRPr/>
            </a:pPr>
            <a:r>
              <a:rPr lang="en-US">
                <a:solidFill>
                  <a:srgbClr val="002A5B"/>
                </a:solidFill>
                <a:effectLst/>
                <a:latin typeface="Franklin Gothic Book"/>
              </a:rPr>
              <a:t>Working to meet your burden</a:t>
            </a:r>
            <a:endParaRPr lang="en-US">
              <a:solidFill>
                <a:srgbClr val="002A5B"/>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94702"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Trauma-Informed Tips</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endParaRPr lang="en-US"/>
          </a:p>
        </p:txBody>
      </p:sp>
    </p:spTree>
    <p:extLst>
      <p:ext uri="{BB962C8B-B14F-4D97-AF65-F5344CB8AC3E}">
        <p14:creationId xmlns:p14="http://schemas.microsoft.com/office/powerpoint/2010/main" val="82361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Triggers</a:t>
            </a:r>
            <a:endParaRPr lang="en-US">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803318" y="1793518"/>
            <a:ext cx="10585363"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US" sz="2400">
                <a:solidFill>
                  <a:srgbClr val="002A5B"/>
                </a:solidFill>
                <a:effectLst/>
              </a:rPr>
              <a:t>Recollecting traumatic memories is a painful and scary process for a survivor. Not only will it be hard to recollect and recount memories in chronological order because of how our brain works during traumatic events, but survivors may have spent a long time trying to forget or avoid the memories to prevent further trauma. </a:t>
            </a:r>
          </a:p>
          <a:p>
            <a:pPr marL="0" indent="0">
              <a:spcBef>
                <a:spcPts val="400"/>
              </a:spcBef>
              <a:buNone/>
            </a:pPr>
            <a:endParaRPr lang="en-US" sz="2400">
              <a:solidFill>
                <a:srgbClr val="002A5B"/>
              </a:solidFill>
              <a:effectLst/>
            </a:endParaRPr>
          </a:p>
          <a:p>
            <a:pPr marL="0" indent="0">
              <a:spcBef>
                <a:spcPts val="400"/>
              </a:spcBef>
              <a:buNone/>
            </a:pPr>
            <a:r>
              <a:rPr lang="en-US" sz="2400">
                <a:solidFill>
                  <a:srgbClr val="002A5B"/>
                </a:solidFill>
                <a:effectLst/>
              </a:rPr>
              <a:t>It may be impossible to prevent the client from having triggers when they are reliving and telling their story. By asking them to go back to the time when they were experiencing the abuse, they may also remember new memories that they had forgotten about. </a:t>
            </a:r>
          </a:p>
          <a:p>
            <a:pPr marL="0" indent="0">
              <a:spcBef>
                <a:spcPts val="400"/>
              </a:spcBef>
              <a:buNone/>
            </a:pPr>
            <a:endParaRPr lang="en-US" sz="2400">
              <a:solidFill>
                <a:srgbClr val="002A5B"/>
              </a:solidFill>
              <a:effectLst/>
            </a:endParaRPr>
          </a:p>
          <a:p>
            <a:pPr marL="0" indent="0">
              <a:spcBef>
                <a:spcPts val="400"/>
              </a:spcBef>
              <a:buNone/>
            </a:pPr>
            <a:r>
              <a:rPr lang="en-US" sz="2400">
                <a:solidFill>
                  <a:srgbClr val="002A5B"/>
                </a:solidFill>
                <a:effectLst/>
              </a:rPr>
              <a:t>So, focus on the things you can control! </a:t>
            </a:r>
          </a:p>
          <a:p>
            <a:pPr marL="0" indent="0">
              <a:spcBef>
                <a:spcPts val="400"/>
              </a:spcBef>
              <a:buNone/>
            </a:pPr>
            <a:endParaRPr lang="en-US" sz="1200">
              <a:solidFill>
                <a:srgbClr val="002A5B"/>
              </a:solidFill>
              <a:effectLst/>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i="1">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94702"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Trauma-Informed Tips</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endParaRPr lang="en-US">
              <a:latin typeface="Franklin Gothic Medium"/>
            </a:endParaRPr>
          </a:p>
        </p:txBody>
      </p:sp>
    </p:spTree>
    <p:extLst>
      <p:ext uri="{BB962C8B-B14F-4D97-AF65-F5344CB8AC3E}">
        <p14:creationId xmlns:p14="http://schemas.microsoft.com/office/powerpoint/2010/main" val="300055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Building trust</a:t>
            </a:r>
            <a:endParaRPr lang="en-US">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950260" y="1787406"/>
            <a:ext cx="10004612" cy="3867187"/>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b="1">
                <a:solidFill>
                  <a:srgbClr val="002A5B"/>
                </a:solidFill>
                <a:effectLst/>
              </a:rPr>
              <a:t>The start of the relationship</a:t>
            </a:r>
            <a:endParaRPr lang="en-US" sz="2000">
              <a:solidFill>
                <a:srgbClr val="002A5B"/>
              </a:solidFill>
              <a:effectLst/>
            </a:endParaRPr>
          </a:p>
          <a:p>
            <a:pPr lvl="1">
              <a:spcBef>
                <a:spcPts val="400"/>
              </a:spcBef>
            </a:pPr>
            <a:r>
              <a:rPr lang="en-US">
                <a:solidFill>
                  <a:srgbClr val="002A5B"/>
                </a:solidFill>
                <a:effectLst/>
              </a:rPr>
              <a:t>Start slow, best not to dive into story telling immediately</a:t>
            </a:r>
          </a:p>
          <a:p>
            <a:pPr lvl="2">
              <a:spcBef>
                <a:spcPts val="400"/>
              </a:spcBef>
            </a:pPr>
            <a:r>
              <a:rPr lang="en-US" sz="1800">
                <a:solidFill>
                  <a:srgbClr val="002A5B"/>
                </a:solidFill>
                <a:effectLst/>
              </a:rPr>
              <a:t>Get to know each other</a:t>
            </a:r>
          </a:p>
          <a:p>
            <a:pPr lvl="2">
              <a:spcBef>
                <a:spcPts val="400"/>
              </a:spcBef>
            </a:pPr>
            <a:r>
              <a:rPr lang="en-US" sz="1800">
                <a:solidFill>
                  <a:srgbClr val="002A5B"/>
                </a:solidFill>
                <a:effectLst/>
              </a:rPr>
              <a:t>What are the client's goals?</a:t>
            </a:r>
          </a:p>
          <a:p>
            <a:pPr lvl="2">
              <a:spcBef>
                <a:spcPts val="400"/>
              </a:spcBef>
            </a:pPr>
            <a:r>
              <a:rPr lang="en-US" sz="1800">
                <a:solidFill>
                  <a:srgbClr val="002A5B"/>
                </a:solidFill>
                <a:effectLst/>
              </a:rPr>
              <a:t>How will you help the client reach her goals?</a:t>
            </a:r>
          </a:p>
          <a:p>
            <a:pPr lvl="1">
              <a:spcBef>
                <a:spcPts val="400"/>
              </a:spcBef>
            </a:pPr>
            <a:r>
              <a:rPr lang="en-US">
                <a:solidFill>
                  <a:srgbClr val="002A5B"/>
                </a:solidFill>
                <a:effectLst/>
              </a:rPr>
              <a:t>Transparency</a:t>
            </a:r>
          </a:p>
          <a:p>
            <a:pPr lvl="2">
              <a:spcBef>
                <a:spcPts val="400"/>
              </a:spcBef>
            </a:pPr>
            <a:r>
              <a:rPr lang="en-US" sz="1800">
                <a:solidFill>
                  <a:srgbClr val="002A5B"/>
                </a:solidFill>
                <a:effectLst/>
              </a:rPr>
              <a:t>About the process of putting the case together</a:t>
            </a:r>
          </a:p>
          <a:p>
            <a:pPr lvl="2">
              <a:spcBef>
                <a:spcPts val="400"/>
              </a:spcBef>
            </a:pPr>
            <a:r>
              <a:rPr lang="en-US" sz="1800">
                <a:solidFill>
                  <a:srgbClr val="002A5B"/>
                </a:solidFill>
                <a:effectLst/>
              </a:rPr>
              <a:t>Timelines – managing expectations</a:t>
            </a:r>
          </a:p>
          <a:p>
            <a:pPr lvl="1">
              <a:spcBef>
                <a:spcPts val="400"/>
              </a:spcBef>
            </a:pPr>
            <a:r>
              <a:rPr lang="en-US">
                <a:solidFill>
                  <a:srgbClr val="002A5B"/>
                </a:solidFill>
                <a:effectLst/>
              </a:rPr>
              <a:t>Offer choices</a:t>
            </a:r>
          </a:p>
          <a:p>
            <a:pPr lvl="2">
              <a:spcBef>
                <a:spcPts val="400"/>
              </a:spcBef>
            </a:pPr>
            <a:r>
              <a:rPr lang="en-US" sz="1800">
                <a:solidFill>
                  <a:srgbClr val="002A5B"/>
                </a:solidFill>
                <a:effectLst/>
              </a:rPr>
              <a:t>About space and timing of meetings to empower the client</a:t>
            </a:r>
          </a:p>
          <a:p>
            <a:pPr lvl="1">
              <a:spcBef>
                <a:spcPts val="400"/>
              </a:spcBef>
            </a:pPr>
            <a:r>
              <a:rPr lang="en-US">
                <a:solidFill>
                  <a:srgbClr val="002A5B"/>
                </a:solidFill>
                <a:effectLst/>
              </a:rPr>
              <a:t>Give the client control over story telling</a:t>
            </a:r>
          </a:p>
          <a:p>
            <a:pPr lvl="2">
              <a:spcBef>
                <a:spcPts val="400"/>
              </a:spcBef>
            </a:pPr>
            <a:endParaRPr lang="en-US" sz="1600">
              <a:solidFill>
                <a:srgbClr val="474236"/>
              </a:solidFill>
              <a:effectLst/>
              <a:latin typeface="Franklin Gothic Book" panose="020B0503020102020204" pitchFamily="34" charset="0"/>
            </a:endParaRPr>
          </a:p>
          <a:p>
            <a:pPr lvl="1">
              <a:spcBef>
                <a:spcPts val="400"/>
              </a:spcBef>
            </a:pPr>
            <a:endParaRPr lang="en-US" sz="2000">
              <a:solidFill>
                <a:srgbClr val="474236"/>
              </a:solidFill>
              <a:effectLst/>
              <a:latin typeface="Franklin Gothic Book" panose="020B0503020102020204" pitchFamily="34" charset="0"/>
            </a:endParaRPr>
          </a:p>
          <a:p>
            <a:pPr lvl="1">
              <a:spcBef>
                <a:spcPts val="400"/>
              </a:spcBef>
            </a:pPr>
            <a:endParaRPr lang="en-US" sz="2000">
              <a:solidFill>
                <a:srgbClr val="474236"/>
              </a:solidFill>
              <a:effectLst/>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i="1">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94702"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Trauma-Informed Tips</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endParaRPr lang="en-US"/>
          </a:p>
        </p:txBody>
      </p:sp>
    </p:spTree>
    <p:extLst>
      <p:ext uri="{BB962C8B-B14F-4D97-AF65-F5344CB8AC3E}">
        <p14:creationId xmlns:p14="http://schemas.microsoft.com/office/powerpoint/2010/main" val="171422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656377" y="0"/>
            <a:ext cx="11892428" cy="1569660"/>
          </a:xfrm>
          <a:prstGeom prst="rect">
            <a:avLst/>
          </a:prstGeom>
        </p:spPr>
        <p:txBody>
          <a:bodyPr wrap="square" lIns="91440" tIns="45720" rIns="91440" bIns="45720" anchor="t">
            <a:spAutoFit/>
          </a:bodyPr>
          <a:lstStyle/>
          <a:p>
            <a:pPr defTabSz="457200">
              <a:spcBef>
                <a:spcPct val="0"/>
              </a:spcBef>
              <a:spcAft>
                <a:spcPct val="0"/>
              </a:spcAft>
              <a:defRPr/>
            </a:pPr>
            <a:r>
              <a:rPr lang="en-US" sz="4800" i="1">
                <a:solidFill>
                  <a:schemeClr val="bg1"/>
                </a:solidFill>
                <a:latin typeface="Bodoni MT"/>
              </a:rPr>
              <a:t>Things to consider during the declaration process</a:t>
            </a:r>
            <a:endParaRPr lang="en-US" sz="110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844062" y="1918124"/>
            <a:ext cx="10397678" cy="369378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None/>
              <a:defRPr/>
            </a:pPr>
            <a:r>
              <a:rPr kumimoji="0" lang="en-US" sz="2400" b="0" i="0" u="none" strike="noStrike" kern="1200" cap="none" spc="0" normalizeH="0" baseline="0" noProof="0">
                <a:ln>
                  <a:noFill/>
                </a:ln>
                <a:solidFill>
                  <a:srgbClr val="002A5B"/>
                </a:solidFill>
                <a:effectLst/>
                <a:uLnTx/>
                <a:uFillTx/>
                <a:latin typeface="Franklin Gothic Book"/>
                <a:ea typeface="+mn-ea"/>
                <a:cs typeface="+mn-cs"/>
              </a:rPr>
              <a:t>Violence is about taking away power and control. Every interaction we have with a survivor is an opportunity to create safety and rebuild trust that was broken by abuser. </a:t>
            </a:r>
          </a:p>
          <a:p>
            <a:pPr lvl="1">
              <a:lnSpc>
                <a:spcPct val="100000"/>
              </a:lnSpc>
              <a:spcBef>
                <a:spcPts val="400"/>
              </a:spcBef>
              <a:defRPr/>
            </a:pPr>
            <a:r>
              <a:rPr kumimoji="0" lang="en-US" sz="2200" b="0" i="0" u="none" strike="noStrike" kern="1200" cap="none" spc="0" normalizeH="0" baseline="0" noProof="0">
                <a:ln>
                  <a:noFill/>
                </a:ln>
                <a:solidFill>
                  <a:srgbClr val="002A5B"/>
                </a:solidFill>
                <a:effectLst/>
                <a:uLnTx/>
                <a:uFillTx/>
                <a:latin typeface="Franklin Gothic Book"/>
                <a:ea typeface="+mn-ea"/>
                <a:cs typeface="+mn-cs"/>
              </a:rPr>
              <a:t>Offer options in the physical space</a:t>
            </a:r>
          </a:p>
          <a:p>
            <a:pPr lvl="1">
              <a:lnSpc>
                <a:spcPct val="100000"/>
              </a:lnSpc>
              <a:spcBef>
                <a:spcPts val="400"/>
              </a:spcBef>
              <a:defRPr/>
            </a:pPr>
            <a:r>
              <a:rPr kumimoji="0" lang="en-US" sz="2200" b="0" i="0" u="none" strike="noStrike" kern="1200" cap="none" spc="0" normalizeH="0" baseline="0" noProof="0">
                <a:ln>
                  <a:noFill/>
                </a:ln>
                <a:solidFill>
                  <a:srgbClr val="002A5B"/>
                </a:solidFill>
                <a:effectLst/>
                <a:uLnTx/>
                <a:uFillTx/>
                <a:latin typeface="Franklin Gothic Book"/>
                <a:ea typeface="+mn-ea"/>
                <a:cs typeface="+mn-cs"/>
              </a:rPr>
              <a:t>Use open body language</a:t>
            </a:r>
          </a:p>
          <a:p>
            <a:pPr lvl="1">
              <a:lnSpc>
                <a:spcPct val="100000"/>
              </a:lnSpc>
              <a:spcBef>
                <a:spcPts val="400"/>
              </a:spcBef>
              <a:defRPr/>
            </a:pPr>
            <a:r>
              <a:rPr kumimoji="0" lang="en-US" sz="2200" b="0" i="0" u="none" strike="noStrike" kern="1200" cap="none" spc="0" normalizeH="0" baseline="0" noProof="0">
                <a:ln>
                  <a:noFill/>
                </a:ln>
                <a:solidFill>
                  <a:srgbClr val="002A5B"/>
                </a:solidFill>
                <a:effectLst/>
                <a:uLnTx/>
                <a:uFillTx/>
                <a:latin typeface="Franklin Gothic Book"/>
                <a:ea typeface="+mn-ea"/>
                <a:cs typeface="+mn-cs"/>
              </a:rPr>
              <a:t>Explain things in advance</a:t>
            </a:r>
          </a:p>
          <a:p>
            <a:pPr lvl="1">
              <a:lnSpc>
                <a:spcPct val="100000"/>
              </a:lnSpc>
              <a:spcBef>
                <a:spcPts val="400"/>
              </a:spcBef>
              <a:defRPr/>
            </a:pPr>
            <a:r>
              <a:rPr kumimoji="0" lang="en-US" sz="2200" b="0" i="0" u="none" strike="noStrike" kern="1200" cap="none" spc="0" normalizeH="0" baseline="0" noProof="0">
                <a:ln>
                  <a:noFill/>
                </a:ln>
                <a:solidFill>
                  <a:srgbClr val="002A5B"/>
                </a:solidFill>
                <a:effectLst/>
                <a:uLnTx/>
                <a:uFillTx/>
                <a:latin typeface="Franklin Gothic Book"/>
                <a:ea typeface="+mn-ea"/>
                <a:cs typeface="+mn-cs"/>
              </a:rPr>
              <a:t>Offer breaks</a:t>
            </a:r>
          </a:p>
          <a:p>
            <a:pPr lvl="1">
              <a:lnSpc>
                <a:spcPct val="100000"/>
              </a:lnSpc>
              <a:spcBef>
                <a:spcPts val="400"/>
              </a:spcBef>
              <a:defRPr/>
            </a:pPr>
            <a:r>
              <a:rPr kumimoji="0" lang="en-US" sz="2200" b="0" i="0" u="none" strike="noStrike" kern="1200" cap="none" spc="0" normalizeH="0" baseline="0" noProof="0">
                <a:ln>
                  <a:noFill/>
                </a:ln>
                <a:solidFill>
                  <a:srgbClr val="002A5B"/>
                </a:solidFill>
                <a:effectLst/>
                <a:uLnTx/>
                <a:uFillTx/>
                <a:latin typeface="Franklin Gothic Book"/>
                <a:ea typeface="+mn-ea"/>
                <a:cs typeface="+mn-cs"/>
              </a:rPr>
              <a:t>Make space for self-soothing</a:t>
            </a:r>
            <a:endParaRPr kumimoji="0" lang="en-US" sz="2200" b="0" i="0" u="none" strike="noStrike" kern="1200" cap="none" spc="0" normalizeH="0" baseline="0" noProof="0">
              <a:ln>
                <a:noFill/>
              </a:ln>
              <a:solidFill>
                <a:srgbClr val="002A5B"/>
              </a:solidFill>
              <a:effectLst/>
              <a:uLnTx/>
              <a:uFillTx/>
              <a:latin typeface="Franklin Gothic Book" panose="020B0503020102020204" pitchFamily="34" charset="0"/>
              <a:ea typeface="+mn-ea"/>
              <a:cs typeface="+mn-cs"/>
            </a:endParaRPr>
          </a:p>
          <a:p>
            <a:pPr lvl="1">
              <a:lnSpc>
                <a:spcPct val="100000"/>
              </a:lnSpc>
              <a:spcBef>
                <a:spcPts val="400"/>
              </a:spcBef>
              <a:defRPr/>
            </a:pPr>
            <a:r>
              <a:rPr kumimoji="0" lang="en-US" sz="2200" b="0" i="0" u="none" strike="noStrike" kern="1200" cap="none" spc="0" normalizeH="0" baseline="0" noProof="0">
                <a:ln>
                  <a:noFill/>
                </a:ln>
                <a:solidFill>
                  <a:srgbClr val="002A5B"/>
                </a:solidFill>
                <a:effectLst/>
                <a:uLnTx/>
                <a:uFillTx/>
                <a:latin typeface="Franklin Gothic Book"/>
                <a:ea typeface="+mn-ea"/>
                <a:cs typeface="+mn-cs"/>
              </a:rPr>
              <a:t>Be thoughtful about note-taking</a:t>
            </a:r>
            <a:endParaRPr kumimoji="0" lang="en-US" sz="2200" b="0" i="0" u="none" strike="noStrike" kern="1200" cap="none" spc="0" normalizeH="0" baseline="0" noProof="0">
              <a:ln>
                <a:noFill/>
              </a:ln>
              <a:solidFill>
                <a:srgbClr val="002A5B"/>
              </a:solidFill>
              <a:effectLst/>
              <a:uLnTx/>
              <a:uFillTx/>
              <a:latin typeface="Franklin Gothic Book" panose="020B0503020102020204" pitchFamily="34" charset="0"/>
              <a:ea typeface="+mn-ea"/>
              <a:cs typeface="+mn-cs"/>
            </a:endParaRPr>
          </a:p>
          <a:p>
            <a:pPr lvl="1">
              <a:spcBef>
                <a:spcPts val="400"/>
              </a:spcBef>
              <a:defRPr/>
            </a:pPr>
            <a:endParaRPr lang="en-US" sz="2000">
              <a:solidFill>
                <a:srgbClr val="474236"/>
              </a:solidFill>
              <a:effectLst/>
              <a:highlight>
                <a:srgbClr val="FFFF00"/>
              </a:highlight>
              <a:latin typeface="Franklin Gothic Book" panose="020B0503020102020204" pitchFamily="34" charset="0"/>
            </a:endParaRPr>
          </a:p>
          <a:p>
            <a:pPr lvl="1">
              <a:spcBef>
                <a:spcPts val="400"/>
              </a:spcBef>
              <a:defRPr/>
            </a:pPr>
            <a:endParaRPr lang="en-US" sz="2000">
              <a:solidFill>
                <a:srgbClr val="474236"/>
              </a:solidFill>
              <a:effectLst/>
              <a:highlight>
                <a:srgbClr val="FFFF00"/>
              </a:highlight>
              <a:latin typeface="Franklin Gothic Book" panose="020B0503020102020204" pitchFamily="34" charset="0"/>
            </a:endParaRPr>
          </a:p>
          <a:p>
            <a:pPr lvl="1">
              <a:spcBef>
                <a:spcPts val="400"/>
              </a:spcBef>
              <a:defRPr/>
            </a:pPr>
            <a:endParaRPr lang="en-US" sz="2000" i="1">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94702"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Trauma-Informed Tips</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endParaRPr lang="en-US">
              <a:latin typeface="Franklin Gothic Medium"/>
            </a:endParaRPr>
          </a:p>
        </p:txBody>
      </p:sp>
    </p:spTree>
    <p:extLst>
      <p:ext uri="{BB962C8B-B14F-4D97-AF65-F5344CB8AC3E}">
        <p14:creationId xmlns:p14="http://schemas.microsoft.com/office/powerpoint/2010/main" val="154548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Bodoni MT" panose="02070603080606020203" pitchFamily="18" charset="0"/>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695741" y="1711287"/>
            <a:ext cx="10800517" cy="4326386"/>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None/>
              <a:defRPr/>
            </a:pPr>
            <a:r>
              <a:rPr lang="en-US" sz="2600">
                <a:solidFill>
                  <a:srgbClr val="002A5B"/>
                </a:solidFill>
                <a:effectLst/>
                <a:latin typeface="Franklin Gothic Book"/>
              </a:rPr>
              <a:t>The survivor may share details about the abuse that seem peripheral. Be patient!</a:t>
            </a:r>
          </a:p>
          <a:p>
            <a:pPr lvl="1">
              <a:lnSpc>
                <a:spcPct val="100000"/>
              </a:lnSpc>
              <a:spcBef>
                <a:spcPts val="400"/>
              </a:spcBef>
              <a:defRPr/>
            </a:pPr>
            <a:r>
              <a:rPr kumimoji="0" lang="en-US" b="0" i="0" u="none" strike="noStrike" kern="1200" cap="none" spc="0" normalizeH="0" baseline="0" noProof="0">
                <a:ln>
                  <a:noFill/>
                </a:ln>
                <a:solidFill>
                  <a:srgbClr val="002A5B"/>
                </a:solidFill>
                <a:effectLst/>
                <a:uLnTx/>
                <a:uFillTx/>
                <a:latin typeface="Franklin Gothic Book"/>
                <a:ea typeface="+mn-ea"/>
                <a:cs typeface="+mn-cs"/>
              </a:rPr>
              <a:t>These may be </a:t>
            </a:r>
            <a:r>
              <a:rPr lang="en-US">
                <a:solidFill>
                  <a:srgbClr val="002A5B"/>
                </a:solidFill>
                <a:effectLst/>
                <a:latin typeface="Franklin Gothic Book"/>
              </a:rPr>
              <a:t>some of the</a:t>
            </a:r>
            <a:r>
              <a:rPr kumimoji="0" lang="en-US" b="0" i="0" u="none" strike="noStrike" kern="1200" cap="none" spc="0" normalizeH="0" baseline="0" noProof="0">
                <a:ln>
                  <a:noFill/>
                </a:ln>
                <a:solidFill>
                  <a:srgbClr val="002A5B"/>
                </a:solidFill>
                <a:effectLst/>
                <a:uLnTx/>
                <a:uFillTx/>
                <a:latin typeface="Franklin Gothic Book"/>
                <a:ea typeface="+mn-ea"/>
                <a:cs typeface="+mn-cs"/>
              </a:rPr>
              <a:t> things the survivors’ brain encoded during traumatic incident(s) </a:t>
            </a:r>
          </a:p>
          <a:p>
            <a:pPr lvl="1">
              <a:lnSpc>
                <a:spcPct val="100000"/>
              </a:lnSpc>
              <a:spcBef>
                <a:spcPts val="400"/>
              </a:spcBef>
              <a:defRPr/>
            </a:pPr>
            <a:r>
              <a:rPr lang="en-US">
                <a:solidFill>
                  <a:srgbClr val="002A5B"/>
                </a:solidFill>
                <a:effectLst/>
                <a:latin typeface="Franklin Gothic Book"/>
              </a:rPr>
              <a:t>Ask follow up questions </a:t>
            </a:r>
          </a:p>
          <a:p>
            <a:pPr lvl="2">
              <a:lnSpc>
                <a:spcPct val="100000"/>
              </a:lnSpc>
              <a:spcBef>
                <a:spcPts val="400"/>
              </a:spcBef>
              <a:defRPr/>
            </a:pPr>
            <a:r>
              <a:rPr lang="en-US">
                <a:solidFill>
                  <a:srgbClr val="002A5B"/>
                </a:solidFill>
                <a:effectLst/>
                <a:latin typeface="Franklin Gothic Book"/>
              </a:rPr>
              <a:t>Don’t ask “what happened next?”</a:t>
            </a:r>
          </a:p>
          <a:p>
            <a:pPr lvl="2">
              <a:lnSpc>
                <a:spcPct val="100000"/>
              </a:lnSpc>
              <a:spcBef>
                <a:spcPts val="400"/>
              </a:spcBef>
              <a:defRPr/>
            </a:pPr>
            <a:r>
              <a:rPr lang="en-US">
                <a:solidFill>
                  <a:srgbClr val="002A5B"/>
                </a:solidFill>
                <a:effectLst/>
                <a:latin typeface="Franklin Gothic Book"/>
              </a:rPr>
              <a:t>Ask “what else do you remember?” </a:t>
            </a:r>
          </a:p>
          <a:p>
            <a:pPr lvl="1">
              <a:lnSpc>
                <a:spcPct val="100000"/>
              </a:lnSpc>
              <a:spcBef>
                <a:spcPts val="400"/>
              </a:spcBef>
              <a:defRPr/>
            </a:pPr>
            <a:r>
              <a:rPr lang="en-US">
                <a:solidFill>
                  <a:srgbClr val="002A5B"/>
                </a:solidFill>
                <a:effectLst/>
                <a:latin typeface="Franklin Gothic Book"/>
              </a:rPr>
              <a:t>By allowing the survivor to bring back memories at their own pace and how they remember them, you are helping them own the process </a:t>
            </a:r>
          </a:p>
          <a:p>
            <a:pPr lvl="2">
              <a:lnSpc>
                <a:spcPct val="100000"/>
              </a:lnSpc>
              <a:spcBef>
                <a:spcPts val="400"/>
              </a:spcBef>
              <a:defRPr/>
            </a:pPr>
            <a:r>
              <a:rPr lang="en-US">
                <a:solidFill>
                  <a:srgbClr val="002A5B"/>
                </a:solidFill>
                <a:effectLst/>
                <a:latin typeface="Franklin Gothic Book"/>
              </a:rPr>
              <a:t>Talking about what they remember at first may help bring back other members that are also helpful</a:t>
            </a:r>
          </a:p>
          <a:p>
            <a:pPr lvl="1">
              <a:lnSpc>
                <a:spcPct val="100000"/>
              </a:lnSpc>
              <a:spcBef>
                <a:spcPts val="400"/>
              </a:spcBef>
              <a:defRPr/>
            </a:pPr>
            <a:endParaRPr kumimoji="0" lang="en-US" b="0" i="0" u="none" strike="noStrike" kern="1200" cap="none" spc="0" normalizeH="0" baseline="0" noProof="0">
              <a:ln>
                <a:noFill/>
              </a:ln>
              <a:solidFill>
                <a:srgbClr val="002A5B"/>
              </a:solidFill>
              <a:effectLst/>
              <a:uLnTx/>
              <a:uFillTx/>
              <a:latin typeface="Franklin Gothic Book" panose="020B0503020102020204" pitchFamily="34" charset="0"/>
              <a:ea typeface="+mn-ea"/>
              <a:cs typeface="+mn-cs"/>
            </a:endParaRPr>
          </a:p>
          <a:p>
            <a:pPr lvl="1">
              <a:spcBef>
                <a:spcPts val="400"/>
              </a:spcBef>
              <a:defRPr/>
            </a:pPr>
            <a:endParaRPr lang="en-US" sz="2000">
              <a:solidFill>
                <a:srgbClr val="474236"/>
              </a:solidFill>
              <a:effectLst/>
              <a:highlight>
                <a:srgbClr val="FFFF00"/>
              </a:highlight>
              <a:latin typeface="Franklin Gothic Book" panose="020B0503020102020204" pitchFamily="34" charset="0"/>
            </a:endParaRPr>
          </a:p>
          <a:p>
            <a:pPr lvl="1">
              <a:spcBef>
                <a:spcPts val="400"/>
              </a:spcBef>
              <a:defRPr/>
            </a:pPr>
            <a:endParaRPr lang="en-US" sz="2000">
              <a:solidFill>
                <a:srgbClr val="474236"/>
              </a:solidFill>
              <a:effectLst/>
              <a:highlight>
                <a:srgbClr val="FFFF00"/>
              </a:highlight>
              <a:latin typeface="Franklin Gothic Book" panose="020B0503020102020204" pitchFamily="34" charset="0"/>
            </a:endParaRPr>
          </a:p>
          <a:p>
            <a:pPr lvl="1">
              <a:spcBef>
                <a:spcPts val="400"/>
              </a:spcBef>
              <a:defRPr/>
            </a:pPr>
            <a:endParaRPr lang="en-US" sz="2000" i="1">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94702"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Trauma-Informed Tips</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endParaRPr lang="en-US">
              <a:latin typeface="Franklin Gothic Medium"/>
            </a:endParaRPr>
          </a:p>
        </p:txBody>
      </p:sp>
      <p:sp>
        <p:nvSpPr>
          <p:cNvPr id="11" name="Rectangle 10">
            <a:extLst>
              <a:ext uri="{FF2B5EF4-FFF2-40B4-BE49-F238E27FC236}">
                <a16:creationId xmlns:a16="http://schemas.microsoft.com/office/drawing/2014/main" id="{B9A049C5-FF7A-440A-8A1A-47F985E71E3E}"/>
              </a:ext>
            </a:extLst>
          </p:cNvPr>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Interview questions</a:t>
            </a:r>
          </a:p>
        </p:txBody>
      </p:sp>
    </p:spTree>
    <p:extLst>
      <p:ext uri="{BB962C8B-B14F-4D97-AF65-F5344CB8AC3E}">
        <p14:creationId xmlns:p14="http://schemas.microsoft.com/office/powerpoint/2010/main" val="272060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Things you can always do/say</a:t>
            </a:r>
            <a:endParaRPr lang="en-US">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986118" y="2084702"/>
            <a:ext cx="9150279"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400"/>
              </a:spcBef>
            </a:pPr>
            <a:r>
              <a:rPr lang="en-US" sz="3200">
                <a:solidFill>
                  <a:srgbClr val="002A5B"/>
                </a:solidFill>
                <a:effectLst/>
              </a:rPr>
              <a:t>Pausing the meeting</a:t>
            </a:r>
          </a:p>
          <a:p>
            <a:pPr lvl="1">
              <a:spcBef>
                <a:spcPts val="400"/>
              </a:spcBef>
            </a:pPr>
            <a:r>
              <a:rPr lang="en-US" sz="3200">
                <a:solidFill>
                  <a:srgbClr val="002A5B"/>
                </a:solidFill>
                <a:effectLst/>
              </a:rPr>
              <a:t>Ending the meeting</a:t>
            </a:r>
          </a:p>
          <a:p>
            <a:pPr lvl="1">
              <a:spcBef>
                <a:spcPts val="400"/>
              </a:spcBef>
            </a:pPr>
            <a:r>
              <a:rPr lang="en-US" sz="3200">
                <a:solidFill>
                  <a:srgbClr val="002A5B"/>
                </a:solidFill>
                <a:effectLst/>
              </a:rPr>
              <a:t>Make room for more fact gathering later</a:t>
            </a:r>
            <a:endParaRPr lang="en-US" sz="3600">
              <a:solidFill>
                <a:srgbClr val="002A5B"/>
              </a:solidFill>
            </a:endParaRPr>
          </a:p>
          <a:p>
            <a:pPr marL="457200" lvl="1" indent="0">
              <a:spcBef>
                <a:spcPts val="400"/>
              </a:spcBef>
              <a:buNone/>
            </a:pPr>
            <a:endParaRPr lang="en-US" sz="3200">
              <a:solidFill>
                <a:srgbClr val="002A5B"/>
              </a:solidFill>
              <a:effectLst/>
            </a:endParaRPr>
          </a:p>
          <a:p>
            <a:pPr lvl="1">
              <a:spcBef>
                <a:spcPts val="400"/>
              </a:spcBef>
            </a:pPr>
            <a:r>
              <a:rPr lang="en-US" sz="3200">
                <a:solidFill>
                  <a:srgbClr val="002A5B"/>
                </a:solidFill>
                <a:effectLst/>
              </a:rPr>
              <a:t>"I believe you"</a:t>
            </a:r>
            <a:endParaRPr lang="en-US" sz="3600">
              <a:solidFill>
                <a:srgbClr val="002A5B"/>
              </a:solidFill>
            </a:endParaRPr>
          </a:p>
          <a:p>
            <a:pPr lvl="1">
              <a:spcBef>
                <a:spcPts val="400"/>
              </a:spcBef>
            </a:pPr>
            <a:r>
              <a:rPr lang="en-US" sz="3200">
                <a:solidFill>
                  <a:srgbClr val="002A5B"/>
                </a:solidFill>
                <a:effectLst/>
              </a:rPr>
              <a:t>"I am not judging you."</a:t>
            </a:r>
          </a:p>
          <a:p>
            <a:pPr lvl="1">
              <a:spcBef>
                <a:spcPts val="400"/>
              </a:spcBef>
            </a:pPr>
            <a:r>
              <a:rPr lang="en-US" sz="3200">
                <a:solidFill>
                  <a:srgbClr val="002A5B"/>
                </a:solidFill>
                <a:effectLst/>
              </a:rPr>
              <a:t>"It is not your fault"</a:t>
            </a:r>
          </a:p>
          <a:p>
            <a:pPr lvl="1">
              <a:spcBef>
                <a:spcPts val="400"/>
              </a:spcBef>
            </a:pPr>
            <a:endParaRPr lang="en-US" sz="2000">
              <a:solidFill>
                <a:srgbClr val="474236"/>
              </a:solidFill>
              <a:effectLst/>
            </a:endParaRPr>
          </a:p>
          <a:p>
            <a:pPr lvl="1">
              <a:spcBef>
                <a:spcPts val="400"/>
              </a:spcBef>
            </a:pPr>
            <a:endParaRPr lang="en-US" sz="2000">
              <a:solidFill>
                <a:srgbClr val="474236"/>
              </a:solidFill>
              <a:effectLst/>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i="1">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94702"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Trauma-Informed Tips </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endParaRPr lang="en-US"/>
          </a:p>
        </p:txBody>
      </p:sp>
    </p:spTree>
    <p:extLst>
      <p:ext uri="{BB962C8B-B14F-4D97-AF65-F5344CB8AC3E}">
        <p14:creationId xmlns:p14="http://schemas.microsoft.com/office/powerpoint/2010/main" val="284655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If a client is triggered</a:t>
            </a: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950259" y="2294965"/>
            <a:ext cx="1018390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200" b="1">
                <a:solidFill>
                  <a:srgbClr val="002A5B"/>
                </a:solidFill>
                <a:effectLst/>
              </a:rPr>
              <a:t>Notice and validate feelings</a:t>
            </a:r>
          </a:p>
          <a:p>
            <a:pPr marL="0" indent="0">
              <a:buNone/>
            </a:pPr>
            <a:endParaRPr lang="en-US" sz="1800" b="1">
              <a:solidFill>
                <a:srgbClr val="002A5B"/>
              </a:solidFill>
              <a:effectLst/>
            </a:endParaRPr>
          </a:p>
          <a:p>
            <a:pPr lvl="1">
              <a:spcBef>
                <a:spcPts val="400"/>
              </a:spcBef>
            </a:pPr>
            <a:r>
              <a:rPr lang="en-US" sz="2800">
                <a:solidFill>
                  <a:srgbClr val="002A5B"/>
                </a:solidFill>
                <a:effectLst/>
              </a:rPr>
              <a:t>"That sounds really scary/hurtful."</a:t>
            </a:r>
          </a:p>
          <a:p>
            <a:pPr lvl="1">
              <a:spcBef>
                <a:spcPts val="400"/>
              </a:spcBef>
            </a:pPr>
            <a:r>
              <a:rPr lang="en-US" sz="2800">
                <a:solidFill>
                  <a:srgbClr val="002A5B"/>
                </a:solidFill>
                <a:effectLst/>
              </a:rPr>
              <a:t>"I appreciate you sharing this with me, even though it looks like it is making you sad to talk about it."</a:t>
            </a:r>
          </a:p>
          <a:p>
            <a:pPr lvl="1">
              <a:spcBef>
                <a:spcPts val="400"/>
              </a:spcBef>
            </a:pPr>
            <a:endParaRPr lang="en-US" sz="2000">
              <a:solidFill>
                <a:srgbClr val="474236"/>
              </a:solidFill>
              <a:effectLst/>
            </a:endParaRPr>
          </a:p>
          <a:p>
            <a:pPr lvl="1">
              <a:spcBef>
                <a:spcPts val="400"/>
              </a:spcBef>
            </a:pPr>
            <a:endParaRPr lang="en-US" sz="2000">
              <a:solidFill>
                <a:srgbClr val="474236"/>
              </a:solidFill>
              <a:effectLst/>
            </a:endParaRPr>
          </a:p>
          <a:p>
            <a:pPr lvl="1">
              <a:spcBef>
                <a:spcPts val="400"/>
              </a:spcBef>
            </a:pPr>
            <a:endParaRPr lang="en-US" sz="2000">
              <a:solidFill>
                <a:srgbClr val="474236"/>
              </a:solidFill>
              <a:effectLst/>
            </a:endParaRPr>
          </a:p>
          <a:p>
            <a:pPr lvl="1">
              <a:spcBef>
                <a:spcPts val="400"/>
              </a:spcBef>
            </a:pPr>
            <a:endParaRPr lang="en-US" sz="2000">
              <a:solidFill>
                <a:srgbClr val="474236"/>
              </a:solidFill>
              <a:effectLst/>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lvl="1">
              <a:spcBef>
                <a:spcPts val="400"/>
              </a:spcBef>
              <a:defRPr/>
            </a:pPr>
            <a:endParaRPr lang="en-US" sz="2000" i="1">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94702"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Trauma-Informed Tips</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endParaRPr lang="en-US">
              <a:latin typeface="Franklin Gothic Medium"/>
            </a:endParaRPr>
          </a:p>
        </p:txBody>
      </p:sp>
    </p:spTree>
    <p:extLst>
      <p:ext uri="{BB962C8B-B14F-4D97-AF65-F5344CB8AC3E}">
        <p14:creationId xmlns:p14="http://schemas.microsoft.com/office/powerpoint/2010/main" val="414335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If a client is triggered, cont.</a:t>
            </a:r>
            <a:endParaRPr lang="en-US"/>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183341" y="2294965"/>
            <a:ext cx="9699812"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600" b="1">
                <a:solidFill>
                  <a:srgbClr val="002A5B"/>
                </a:solidFill>
                <a:effectLst/>
                <a:latin typeface="Franklin Gothic Book" panose="020B0503020102020204" pitchFamily="34" charset="0"/>
                <a:ea typeface="+mn-lt"/>
                <a:cs typeface="+mn-lt"/>
              </a:rPr>
              <a:t>Ask what would help</a:t>
            </a:r>
            <a:endParaRPr lang="en-US" sz="4000">
              <a:solidFill>
                <a:srgbClr val="002A5B"/>
              </a:solidFill>
              <a:latin typeface="Franklin Gothic Book" panose="020B0503020102020204" pitchFamily="34" charset="0"/>
            </a:endParaRPr>
          </a:p>
          <a:p>
            <a:pPr marL="0" indent="0">
              <a:buNone/>
            </a:pPr>
            <a:endParaRPr lang="en-US" sz="2000" b="1">
              <a:solidFill>
                <a:srgbClr val="002A5B"/>
              </a:solidFill>
              <a:effectLst/>
              <a:latin typeface="Franklin Gothic Book" panose="020B0503020102020204" pitchFamily="34" charset="0"/>
            </a:endParaRPr>
          </a:p>
          <a:p>
            <a:pPr lvl="1">
              <a:spcBef>
                <a:spcPts val="400"/>
              </a:spcBef>
            </a:pPr>
            <a:r>
              <a:rPr lang="en-US" sz="3200">
                <a:solidFill>
                  <a:srgbClr val="002A5B"/>
                </a:solidFill>
                <a:effectLst/>
                <a:latin typeface="Franklin Gothic Book" panose="020B0503020102020204" pitchFamily="34" charset="0"/>
              </a:rPr>
              <a:t>"Would you like a few minutes alone?"</a:t>
            </a:r>
          </a:p>
          <a:p>
            <a:pPr lvl="1">
              <a:spcBef>
                <a:spcPts val="400"/>
              </a:spcBef>
            </a:pPr>
            <a:r>
              <a:rPr lang="en-US" sz="3200">
                <a:solidFill>
                  <a:srgbClr val="002A5B"/>
                </a:solidFill>
                <a:effectLst/>
                <a:latin typeface="Franklin Gothic Book" panose="020B0503020102020204" pitchFamily="34" charset="0"/>
              </a:rPr>
              <a:t>"Would you like me to sit quietly with you?"</a:t>
            </a:r>
            <a:endParaRPr lang="en-US" sz="3600">
              <a:solidFill>
                <a:srgbClr val="002A5B"/>
              </a:solidFill>
              <a:latin typeface="Franklin Gothic Book" panose="020B0503020102020204" pitchFamily="34" charset="0"/>
            </a:endParaRPr>
          </a:p>
          <a:p>
            <a:pPr lvl="1">
              <a:spcBef>
                <a:spcPts val="400"/>
              </a:spcBef>
            </a:pPr>
            <a:r>
              <a:rPr lang="en-US" sz="3200">
                <a:solidFill>
                  <a:srgbClr val="002A5B"/>
                </a:solidFill>
                <a:effectLst/>
                <a:latin typeface="Franklin Gothic Book" panose="020B0503020102020204" pitchFamily="34" charset="0"/>
              </a:rPr>
              <a:t>"Is there something else that would help right now?"</a:t>
            </a:r>
          </a:p>
          <a:p>
            <a:pPr lvl="1">
              <a:spcBef>
                <a:spcPts val="400"/>
              </a:spcBef>
            </a:pPr>
            <a:endParaRPr lang="en-US" sz="2000">
              <a:solidFill>
                <a:srgbClr val="474236"/>
              </a:solidFill>
              <a:effectLst/>
            </a:endParaRPr>
          </a:p>
          <a:p>
            <a:pPr lvl="1">
              <a:spcBef>
                <a:spcPts val="400"/>
              </a:spcBef>
            </a:pPr>
            <a:endParaRPr lang="en-US" sz="2000">
              <a:solidFill>
                <a:srgbClr val="474236"/>
              </a:solidFill>
              <a:effectLst/>
            </a:endParaRPr>
          </a:p>
          <a:p>
            <a:pPr lvl="1">
              <a:spcBef>
                <a:spcPts val="400"/>
              </a:spcBef>
            </a:pPr>
            <a:endParaRPr lang="en-US" sz="2000">
              <a:solidFill>
                <a:srgbClr val="474236"/>
              </a:solidFill>
              <a:effectLst/>
            </a:endParaRPr>
          </a:p>
          <a:p>
            <a:pPr lvl="1">
              <a:spcBef>
                <a:spcPts val="400"/>
              </a:spcBef>
            </a:pPr>
            <a:endParaRPr lang="en-US" sz="2000">
              <a:solidFill>
                <a:srgbClr val="474236"/>
              </a:solidFill>
              <a:effectLst/>
            </a:endParaRPr>
          </a:p>
          <a:p>
            <a:pPr lvl="1">
              <a:spcBef>
                <a:spcPts val="400"/>
              </a:spcBef>
            </a:pPr>
            <a:endParaRPr lang="en-US" sz="2000">
              <a:solidFill>
                <a:srgbClr val="474236"/>
              </a:solidFill>
              <a:effectLst/>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i="1" u="none" strike="noStrike" kern="1200" cap="none" spc="0" normalizeH="0" baseline="0" noProof="0">
              <a:ln>
                <a:noFill/>
              </a:ln>
              <a:solidFill>
                <a:srgbClr val="474236"/>
              </a:solidFill>
              <a:effectLst/>
              <a:uLnTx/>
              <a:uFillTx/>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94702"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Trauma-Informed Tips </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endParaRPr lang="en-US"/>
          </a:p>
        </p:txBody>
      </p:sp>
    </p:spTree>
    <p:extLst>
      <p:ext uri="{BB962C8B-B14F-4D97-AF65-F5344CB8AC3E}">
        <p14:creationId xmlns:p14="http://schemas.microsoft.com/office/powerpoint/2010/main" val="101315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12B5AB4-56D2-472C-BC44-C3182231215D}"/>
              </a:ext>
            </a:extLst>
          </p:cNvPr>
          <p:cNvCxnSpPr>
            <a:cxnSpLocks/>
          </p:cNvCxnSpPr>
          <p:nvPr/>
        </p:nvCxnSpPr>
        <p:spPr>
          <a:xfrm>
            <a:off x="2726626" y="1295400"/>
            <a:ext cx="0" cy="5067300"/>
          </a:xfrm>
          <a:prstGeom prst="line">
            <a:avLst/>
          </a:prstGeom>
          <a:ln w="76200">
            <a:solidFill>
              <a:srgbClr val="002A5B"/>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6" name="Rectangle 15">
            <a:extLst>
              <a:ext uri="{FF2B5EF4-FFF2-40B4-BE49-F238E27FC236}">
                <a16:creationId xmlns:a16="http://schemas.microsoft.com/office/drawing/2014/main" id="{1F921417-CCBD-4998-AC43-F31559EDF316}"/>
              </a:ext>
            </a:extLst>
          </p:cNvPr>
          <p:cNvSpPr/>
          <p:nvPr/>
        </p:nvSpPr>
        <p:spPr>
          <a:xfrm>
            <a:off x="3240989" y="1793518"/>
            <a:ext cx="6720507" cy="583720"/>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3423231" y="1890983"/>
            <a:ext cx="6538265"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438F"/>
                </a:solidFill>
                <a:effectLst/>
                <a:latin typeface="Franklin Gothic Demi Cond"/>
              </a:rPr>
              <a:t>Welcome </a:t>
            </a:r>
            <a:r>
              <a:rPr lang="en-US" sz="1700">
                <a:solidFill>
                  <a:srgbClr val="474236"/>
                </a:solidFill>
                <a:effectLst/>
                <a:latin typeface="Franklin Gothic Medium"/>
              </a:rPr>
              <a:t>Introductions</a:t>
            </a:r>
          </a:p>
          <a:p>
            <a:pPr marL="0" indent="0">
              <a:buNone/>
            </a:pPr>
            <a:endParaRPr lang="en-US" sz="1700">
              <a:solidFill>
                <a:srgbClr val="474236"/>
              </a:solidFill>
              <a:effectLst/>
              <a:latin typeface="Franklin Gothic Medium" panose="020B0603020102020204" pitchFamily="34" charset="0"/>
            </a:endParaRPr>
          </a:p>
        </p:txBody>
      </p:sp>
      <p:sp>
        <p:nvSpPr>
          <p:cNvPr id="4" name="Oval 3">
            <a:extLst>
              <a:ext uri="{FF2B5EF4-FFF2-40B4-BE49-F238E27FC236}">
                <a16:creationId xmlns:a16="http://schemas.microsoft.com/office/drawing/2014/main" id="{3C6BAF5F-4B0F-4020-8835-42A99B6EB5A4}"/>
              </a:ext>
            </a:extLst>
          </p:cNvPr>
          <p:cNvSpPr/>
          <p:nvPr/>
        </p:nvSpPr>
        <p:spPr>
          <a:xfrm>
            <a:off x="2559941" y="1901895"/>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1264EF-A5DE-4E5B-92DC-17050A8C4F86}"/>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0BBCDD-1742-4FC6-A0C0-0F4969167ED7}"/>
              </a:ext>
            </a:extLst>
          </p:cNvPr>
          <p:cNvSpPr/>
          <p:nvPr/>
        </p:nvSpPr>
        <p:spPr>
          <a:xfrm>
            <a:off x="510090" y="217854"/>
            <a:ext cx="10540531" cy="1169551"/>
          </a:xfrm>
          <a:prstGeom prst="rect">
            <a:avLst/>
          </a:prstGeom>
        </p:spPr>
        <p:txBody>
          <a:bodyPr wrap="square">
            <a:spAutoFit/>
          </a:bodyPr>
          <a:lstStyle/>
          <a:p>
            <a:pPr defTabSz="457200" eaLnBrk="0" fontAlgn="base" hangingPunct="0">
              <a:spcBef>
                <a:spcPct val="0"/>
              </a:spcBef>
              <a:spcAft>
                <a:spcPct val="0"/>
              </a:spcAft>
            </a:pPr>
            <a:r>
              <a:rPr lang="en-US" sz="7000" i="1">
                <a:solidFill>
                  <a:schemeClr val="bg1"/>
                </a:solidFill>
                <a:latin typeface="Bodoni MT" panose="02070603080606020203" pitchFamily="18" charset="0"/>
              </a:rPr>
              <a:t>Agenda</a:t>
            </a:r>
          </a:p>
        </p:txBody>
      </p:sp>
      <p:sp>
        <p:nvSpPr>
          <p:cNvPr id="20" name="Rectangle 19">
            <a:extLst>
              <a:ext uri="{FF2B5EF4-FFF2-40B4-BE49-F238E27FC236}">
                <a16:creationId xmlns:a16="http://schemas.microsoft.com/office/drawing/2014/main" id="{79D43758-CFF5-4AA6-80DE-FB92655BE1F1}"/>
              </a:ext>
            </a:extLst>
          </p:cNvPr>
          <p:cNvSpPr/>
          <p:nvPr/>
        </p:nvSpPr>
        <p:spPr>
          <a:xfrm>
            <a:off x="3240989" y="2509246"/>
            <a:ext cx="6720507" cy="583720"/>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713C6CBD-EC4C-4B9A-84F4-4C6405470206}"/>
              </a:ext>
            </a:extLst>
          </p:cNvPr>
          <p:cNvSpPr txBox="1">
            <a:spLocks/>
          </p:cNvSpPr>
          <p:nvPr/>
        </p:nvSpPr>
        <p:spPr>
          <a:xfrm>
            <a:off x="3423232" y="2606711"/>
            <a:ext cx="6066144"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438F"/>
                </a:solidFill>
                <a:effectLst/>
                <a:latin typeface="Franklin Gothic Demi Cond"/>
                <a:ea typeface="+mn-lt"/>
                <a:cs typeface="+mn-lt"/>
              </a:rPr>
              <a:t>COVID-19</a:t>
            </a:r>
            <a:r>
              <a:rPr lang="en-US" sz="2400">
                <a:solidFill>
                  <a:srgbClr val="00438F"/>
                </a:solidFill>
                <a:effectLst/>
                <a:latin typeface="Franklin Gothic Demi Cond"/>
              </a:rPr>
              <a:t> </a:t>
            </a:r>
            <a:r>
              <a:rPr lang="en-US" sz="2400">
                <a:solidFill>
                  <a:srgbClr val="00438F"/>
                </a:solidFill>
                <a:effectLst/>
                <a:latin typeface="Franklin Gothic Demi Cond"/>
                <a:ea typeface="+mn-lt"/>
                <a:cs typeface="+mn-lt"/>
              </a:rPr>
              <a:t>Updates </a:t>
            </a:r>
            <a:r>
              <a:rPr lang="en-US" sz="1700">
                <a:solidFill>
                  <a:srgbClr val="474236"/>
                </a:solidFill>
                <a:effectLst/>
                <a:latin typeface="Franklin Gothic Medium"/>
              </a:rPr>
              <a:t>Agency updates, guidance, practice tips</a:t>
            </a:r>
            <a:endParaRPr lang="en-US"/>
          </a:p>
        </p:txBody>
      </p:sp>
      <p:sp>
        <p:nvSpPr>
          <p:cNvPr id="22" name="Oval 21">
            <a:extLst>
              <a:ext uri="{FF2B5EF4-FFF2-40B4-BE49-F238E27FC236}">
                <a16:creationId xmlns:a16="http://schemas.microsoft.com/office/drawing/2014/main" id="{189EB034-AC0A-4B25-9694-9CDC2CD0411E}"/>
              </a:ext>
            </a:extLst>
          </p:cNvPr>
          <p:cNvSpPr/>
          <p:nvPr/>
        </p:nvSpPr>
        <p:spPr>
          <a:xfrm>
            <a:off x="2559940" y="2616523"/>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A0068C-E34B-4373-873F-D7FBAD122A52}"/>
              </a:ext>
            </a:extLst>
          </p:cNvPr>
          <p:cNvSpPr/>
          <p:nvPr/>
        </p:nvSpPr>
        <p:spPr>
          <a:xfrm>
            <a:off x="3240989" y="3228234"/>
            <a:ext cx="6720507" cy="583720"/>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2E112C7F-18D3-42D1-8336-508867A50BDF}"/>
              </a:ext>
            </a:extLst>
          </p:cNvPr>
          <p:cNvSpPr txBox="1">
            <a:spLocks/>
          </p:cNvSpPr>
          <p:nvPr/>
        </p:nvSpPr>
        <p:spPr>
          <a:xfrm>
            <a:off x="3423232" y="3325699"/>
            <a:ext cx="6066144"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438F"/>
                </a:solidFill>
                <a:effectLst/>
                <a:latin typeface="Franklin Gothic Demi Cond"/>
                <a:ea typeface="+mn-lt"/>
                <a:cs typeface="+mn-lt"/>
              </a:rPr>
              <a:t>Legal Updates </a:t>
            </a:r>
            <a:r>
              <a:rPr lang="en-US" sz="1700">
                <a:solidFill>
                  <a:srgbClr val="474236"/>
                </a:solidFill>
                <a:effectLst/>
                <a:latin typeface="Franklin Gothic Medium"/>
                <a:ea typeface="+mn-lt"/>
                <a:cs typeface="+mn-lt"/>
              </a:rPr>
              <a:t>Regulations, executive orders, policy memos</a:t>
            </a:r>
            <a:endParaRPr lang="en-US"/>
          </a:p>
        </p:txBody>
      </p:sp>
      <p:sp>
        <p:nvSpPr>
          <p:cNvPr id="25" name="Oval 24">
            <a:extLst>
              <a:ext uri="{FF2B5EF4-FFF2-40B4-BE49-F238E27FC236}">
                <a16:creationId xmlns:a16="http://schemas.microsoft.com/office/drawing/2014/main" id="{15699B0E-969F-4235-8D11-DEA0415FE14A}"/>
              </a:ext>
            </a:extLst>
          </p:cNvPr>
          <p:cNvSpPr/>
          <p:nvPr/>
        </p:nvSpPr>
        <p:spPr>
          <a:xfrm>
            <a:off x="2559940" y="3341121"/>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27C7FA2-B69A-4E2F-BB0A-0A3C3EAF0074}"/>
              </a:ext>
            </a:extLst>
          </p:cNvPr>
          <p:cNvSpPr/>
          <p:nvPr/>
        </p:nvSpPr>
        <p:spPr>
          <a:xfrm>
            <a:off x="3240989" y="3945859"/>
            <a:ext cx="6720507" cy="583720"/>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4E3CDF1C-28B7-44D6-AAB3-BFBCA445FBD1}"/>
              </a:ext>
            </a:extLst>
          </p:cNvPr>
          <p:cNvSpPr txBox="1">
            <a:spLocks/>
          </p:cNvSpPr>
          <p:nvPr/>
        </p:nvSpPr>
        <p:spPr>
          <a:xfrm>
            <a:off x="3423232" y="4046914"/>
            <a:ext cx="6407730" cy="426768"/>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438F"/>
                </a:solidFill>
                <a:effectLst/>
                <a:latin typeface="Franklin Gothic Demi Cond"/>
              </a:rPr>
              <a:t>Trauma, Memory and Interviewing Techniques </a:t>
            </a:r>
            <a:endParaRPr lang="en-US" sz="1700">
              <a:solidFill>
                <a:srgbClr val="00438F"/>
              </a:solidFill>
              <a:effectLst/>
              <a:latin typeface="Franklin Gothic Demi Cond"/>
            </a:endParaRPr>
          </a:p>
        </p:txBody>
      </p:sp>
      <p:sp>
        <p:nvSpPr>
          <p:cNvPr id="29" name="Oval 28">
            <a:extLst>
              <a:ext uri="{FF2B5EF4-FFF2-40B4-BE49-F238E27FC236}">
                <a16:creationId xmlns:a16="http://schemas.microsoft.com/office/drawing/2014/main" id="{480E6A61-BC36-4537-9D5E-6BED3B3D6F26}"/>
              </a:ext>
            </a:extLst>
          </p:cNvPr>
          <p:cNvSpPr/>
          <p:nvPr/>
        </p:nvSpPr>
        <p:spPr>
          <a:xfrm>
            <a:off x="2559940" y="4051750"/>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2F11265-6181-4292-89A6-10F146B3DF79}"/>
              </a:ext>
            </a:extLst>
          </p:cNvPr>
          <p:cNvSpPr/>
          <p:nvPr/>
        </p:nvSpPr>
        <p:spPr>
          <a:xfrm>
            <a:off x="2559940" y="4768810"/>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3EEF805-F2F8-4FEB-B563-43F34B3B00DC}"/>
              </a:ext>
            </a:extLst>
          </p:cNvPr>
          <p:cNvSpPr/>
          <p:nvPr/>
        </p:nvSpPr>
        <p:spPr>
          <a:xfrm>
            <a:off x="3314088" y="4691764"/>
            <a:ext cx="6720507" cy="583720"/>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ontent Placeholder 2">
            <a:extLst>
              <a:ext uri="{FF2B5EF4-FFF2-40B4-BE49-F238E27FC236}">
                <a16:creationId xmlns:a16="http://schemas.microsoft.com/office/drawing/2014/main" id="{6660A19B-1DCE-4875-B18F-3C039A217641}"/>
              </a:ext>
            </a:extLst>
          </p:cNvPr>
          <p:cNvSpPr txBox="1">
            <a:spLocks/>
          </p:cNvSpPr>
          <p:nvPr/>
        </p:nvSpPr>
        <p:spPr>
          <a:xfrm>
            <a:off x="3314088" y="4831714"/>
            <a:ext cx="5842947" cy="361080"/>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438F"/>
                </a:solidFill>
                <a:effectLst/>
                <a:latin typeface="Franklin Gothic Demi Cond"/>
              </a:rPr>
              <a:t>  Questions</a:t>
            </a:r>
            <a:endParaRPr lang="en-US" sz="2400">
              <a:solidFill>
                <a:srgbClr val="474236"/>
              </a:solidFill>
              <a:effectLst/>
              <a:latin typeface="Franklin Gothic Medium" panose="020B0603020102020204" pitchFamily="34" charset="0"/>
            </a:endParaRPr>
          </a:p>
          <a:p>
            <a:pPr marL="0" indent="0">
              <a:buNone/>
            </a:pPr>
            <a:endParaRPr lang="en-US" sz="2400">
              <a:solidFill>
                <a:srgbClr val="474236"/>
              </a:solidFill>
              <a:effectLst/>
              <a:latin typeface="Franklin Gothic Medium" panose="020B0603020102020204" pitchFamily="34" charset="0"/>
            </a:endParaRPr>
          </a:p>
        </p:txBody>
      </p:sp>
      <p:sp>
        <p:nvSpPr>
          <p:cNvPr id="37" name="Oval 36">
            <a:extLst>
              <a:ext uri="{FF2B5EF4-FFF2-40B4-BE49-F238E27FC236}">
                <a16:creationId xmlns:a16="http://schemas.microsoft.com/office/drawing/2014/main" id="{3A7D89DB-D68B-499B-AB07-7AA03F99A081}"/>
              </a:ext>
            </a:extLst>
          </p:cNvPr>
          <p:cNvSpPr/>
          <p:nvPr/>
        </p:nvSpPr>
        <p:spPr>
          <a:xfrm>
            <a:off x="2559939" y="5485870"/>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263D8A9-8E09-47C4-B4B8-B7D15ACB7A73}"/>
              </a:ext>
            </a:extLst>
          </p:cNvPr>
          <p:cNvSpPr/>
          <p:nvPr/>
        </p:nvSpPr>
        <p:spPr>
          <a:xfrm>
            <a:off x="374511" y="6285802"/>
            <a:ext cx="4097597" cy="369332"/>
          </a:xfrm>
          <a:prstGeom prst="rect">
            <a:avLst/>
          </a:prstGeom>
        </p:spPr>
        <p:txBody>
          <a:bodyPr wrap="none">
            <a:spAutoFit/>
          </a:bodyPr>
          <a:lstStyle/>
          <a:p>
            <a:r>
              <a:rPr lang="en-US">
                <a:solidFill>
                  <a:srgbClr val="8FC2E2"/>
                </a:solidFill>
                <a:latin typeface="Franklin Gothic Medium" panose="020B0603020102020204" pitchFamily="34" charset="0"/>
                <a:sym typeface="Wingdings" panose="05000000000000000000" pitchFamily="2" charset="2"/>
              </a:rPr>
              <a:t>Pro Bono Network Webinar |</a:t>
            </a:r>
            <a:r>
              <a:rPr lang="en-US">
                <a:solidFill>
                  <a:srgbClr val="8FC2E2"/>
                </a:solidFill>
                <a:latin typeface="Franklin Gothic Medium" panose="020B0603020102020204" pitchFamily="34" charset="0"/>
              </a:rPr>
              <a:t> tahirih.org</a:t>
            </a:r>
          </a:p>
        </p:txBody>
      </p:sp>
      <p:sp>
        <p:nvSpPr>
          <p:cNvPr id="30" name="Rectangle 29">
            <a:extLst>
              <a:ext uri="{FF2B5EF4-FFF2-40B4-BE49-F238E27FC236}">
                <a16:creationId xmlns:a16="http://schemas.microsoft.com/office/drawing/2014/main" id="{B1FD009B-044A-4EAB-9B4D-9088A01CEDB8}"/>
              </a:ext>
            </a:extLst>
          </p:cNvPr>
          <p:cNvSpPr/>
          <p:nvPr/>
        </p:nvSpPr>
        <p:spPr>
          <a:xfrm>
            <a:off x="3240988" y="5422882"/>
            <a:ext cx="6720507" cy="583720"/>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t>C</a:t>
            </a:r>
            <a:r>
              <a:rPr lang="en-US" sz="2400">
                <a:solidFill>
                  <a:srgbClr val="00438F"/>
                </a:solidFill>
                <a:effectLst/>
                <a:latin typeface="Franklin Gothic Demi Cond"/>
              </a:rPr>
              <a:t> Contact Us</a:t>
            </a:r>
            <a:endParaRPr lang="en-US" sz="2400"/>
          </a:p>
        </p:txBody>
      </p:sp>
    </p:spTree>
    <p:extLst>
      <p:ext uri="{BB962C8B-B14F-4D97-AF65-F5344CB8AC3E}">
        <p14:creationId xmlns:p14="http://schemas.microsoft.com/office/powerpoint/2010/main" val="335819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If a client is triggered, cont.</a:t>
            </a:r>
            <a:endParaRPr lang="en-US"/>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806825" y="2223939"/>
            <a:ext cx="10219764"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200" b="1">
                <a:solidFill>
                  <a:srgbClr val="002A5B"/>
                </a:solidFill>
                <a:effectLst/>
                <a:ea typeface="+mn-lt"/>
                <a:cs typeface="+mn-lt"/>
              </a:rPr>
              <a:t>Offer grounding help lines</a:t>
            </a:r>
            <a:endParaRPr lang="en-US" sz="3600">
              <a:solidFill>
                <a:srgbClr val="002A5B"/>
              </a:solidFill>
            </a:endParaRPr>
          </a:p>
          <a:p>
            <a:pPr marL="0" indent="0">
              <a:buNone/>
            </a:pPr>
            <a:endParaRPr lang="en-US" sz="1800" b="1">
              <a:solidFill>
                <a:srgbClr val="002A5B"/>
              </a:solidFill>
              <a:effectLst/>
            </a:endParaRPr>
          </a:p>
          <a:p>
            <a:pPr lvl="1">
              <a:spcBef>
                <a:spcPts val="400"/>
              </a:spcBef>
            </a:pPr>
            <a:r>
              <a:rPr lang="en-US" sz="2800">
                <a:solidFill>
                  <a:srgbClr val="002A5B"/>
                </a:solidFill>
                <a:effectLst/>
              </a:rPr>
              <a:t>"I like your shoes. Are they comfortable?"</a:t>
            </a:r>
          </a:p>
          <a:p>
            <a:pPr lvl="1">
              <a:spcBef>
                <a:spcPts val="400"/>
              </a:spcBef>
            </a:pPr>
            <a:r>
              <a:rPr lang="en-US" sz="2800">
                <a:solidFill>
                  <a:srgbClr val="002A5B"/>
                </a:solidFill>
                <a:effectLst/>
              </a:rPr>
              <a:t>"This conference room feels very big and empty. But no one is going to bother us here."</a:t>
            </a:r>
          </a:p>
          <a:p>
            <a:pPr lvl="1">
              <a:spcBef>
                <a:spcPts val="400"/>
              </a:spcBef>
            </a:pPr>
            <a:r>
              <a:rPr lang="en-US" sz="2800">
                <a:solidFill>
                  <a:srgbClr val="002A5B"/>
                </a:solidFill>
                <a:effectLst/>
              </a:rPr>
              <a:t>"What do you think of the colors in that painting?"</a:t>
            </a:r>
          </a:p>
          <a:p>
            <a:pPr lvl="1">
              <a:spcBef>
                <a:spcPts val="400"/>
              </a:spcBef>
            </a:pPr>
            <a:r>
              <a:rPr lang="en-US" sz="2800" i="1">
                <a:solidFill>
                  <a:srgbClr val="002A5B"/>
                </a:solidFill>
                <a:effectLst/>
              </a:rPr>
              <a:t>Remain silent. Just take a breath and pause.</a:t>
            </a:r>
          </a:p>
          <a:p>
            <a:pPr lvl="1">
              <a:spcBef>
                <a:spcPts val="400"/>
              </a:spcBef>
            </a:pPr>
            <a:endParaRPr lang="en-US" sz="2000">
              <a:solidFill>
                <a:srgbClr val="474236"/>
              </a:solidFill>
              <a:effectLst/>
            </a:endParaRPr>
          </a:p>
          <a:p>
            <a:pPr lvl="1">
              <a:spcBef>
                <a:spcPts val="400"/>
              </a:spcBef>
            </a:pPr>
            <a:endParaRPr lang="en-US" sz="2000">
              <a:solidFill>
                <a:srgbClr val="474236"/>
              </a:solidFill>
              <a:effectLst/>
            </a:endParaRPr>
          </a:p>
          <a:p>
            <a:pPr lvl="1">
              <a:spcBef>
                <a:spcPts val="400"/>
              </a:spcBef>
            </a:pPr>
            <a:endParaRPr lang="en-US" sz="2000">
              <a:solidFill>
                <a:srgbClr val="474236"/>
              </a:solidFill>
              <a:effectLst/>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i="1">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94702"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Trauma-Informed Tips </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endParaRPr lang="en-US"/>
          </a:p>
        </p:txBody>
      </p:sp>
    </p:spTree>
    <p:extLst>
      <p:ext uri="{BB962C8B-B14F-4D97-AF65-F5344CB8AC3E}">
        <p14:creationId xmlns:p14="http://schemas.microsoft.com/office/powerpoint/2010/main" val="419676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Final tips</a:t>
            </a: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717176" y="2563906"/>
            <a:ext cx="10245761"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400"/>
              </a:spcBef>
            </a:pPr>
            <a:r>
              <a:rPr lang="en-US" sz="3600">
                <a:solidFill>
                  <a:srgbClr val="002A5B"/>
                </a:solidFill>
                <a:effectLst/>
              </a:rPr>
              <a:t>It takes time to build trust</a:t>
            </a:r>
            <a:endParaRPr lang="en-US" sz="4000">
              <a:solidFill>
                <a:srgbClr val="002A5B"/>
              </a:solidFill>
            </a:endParaRPr>
          </a:p>
          <a:p>
            <a:pPr lvl="1">
              <a:spcBef>
                <a:spcPts val="400"/>
              </a:spcBef>
            </a:pPr>
            <a:r>
              <a:rPr lang="en-US" sz="3600">
                <a:solidFill>
                  <a:srgbClr val="002A5B"/>
                </a:solidFill>
                <a:effectLst/>
              </a:rPr>
              <a:t>Clients are the experts of their own life and story</a:t>
            </a:r>
          </a:p>
          <a:p>
            <a:pPr lvl="1">
              <a:spcBef>
                <a:spcPts val="400"/>
              </a:spcBef>
            </a:pPr>
            <a:r>
              <a:rPr lang="en-US" sz="3600">
                <a:solidFill>
                  <a:srgbClr val="002A5B"/>
                </a:solidFill>
                <a:effectLst/>
              </a:rPr>
              <a:t>Clients will share more as they become more comfortable with you</a:t>
            </a:r>
          </a:p>
          <a:p>
            <a:pPr lvl="1">
              <a:spcBef>
                <a:spcPts val="400"/>
              </a:spcBef>
            </a:pPr>
            <a:endParaRPr lang="en-US" sz="3600">
              <a:solidFill>
                <a:srgbClr val="002A5B"/>
              </a:solidFill>
              <a:effectLst/>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i="1">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94702"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Trauma-Informed Tips </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endParaRPr lang="en-US"/>
          </a:p>
        </p:txBody>
      </p:sp>
    </p:spTree>
    <p:extLst>
      <p:ext uri="{BB962C8B-B14F-4D97-AF65-F5344CB8AC3E}">
        <p14:creationId xmlns:p14="http://schemas.microsoft.com/office/powerpoint/2010/main" val="129087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A777C8-E8A7-445E-B039-25EEC08E74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79977" y="1522990"/>
            <a:ext cx="7007257" cy="4671505"/>
          </a:xfrm>
          <a:prstGeom prst="rect">
            <a:avLst/>
          </a:prstGeom>
        </p:spPr>
      </p:pic>
      <p:sp>
        <p:nvSpPr>
          <p:cNvPr id="28" name="Rectangle 27"/>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200329"/>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0" b="0" i="1" u="none" strike="noStrike" kern="1200" cap="none" spc="0" normalizeH="0" baseline="0" noProof="0">
                <a:ln>
                  <a:noFill/>
                </a:ln>
                <a:solidFill>
                  <a:prstClr val="white"/>
                </a:solidFill>
                <a:effectLst/>
                <a:uLnTx/>
                <a:uFillTx/>
                <a:latin typeface="Bodoni MT" panose="02070603080606020203" pitchFamily="18" charset="0"/>
                <a:ea typeface="+mn-ea"/>
                <a:cs typeface="+mn-cs"/>
              </a:rPr>
              <a:t>Questions?</a:t>
            </a:r>
          </a:p>
        </p:txBody>
      </p:sp>
      <p:sp>
        <p:nvSpPr>
          <p:cNvPr id="11" name="Rectangle 10">
            <a:extLst>
              <a:ext uri="{FF2B5EF4-FFF2-40B4-BE49-F238E27FC236}">
                <a16:creationId xmlns:a16="http://schemas.microsoft.com/office/drawing/2014/main" id="{FF22CAE0-BB24-4F13-B82C-B8196AD2510C}"/>
              </a:ext>
            </a:extLst>
          </p:cNvPr>
          <p:cNvSpPr/>
          <p:nvPr/>
        </p:nvSpPr>
        <p:spPr>
          <a:xfrm>
            <a:off x="631668" y="2120594"/>
            <a:ext cx="5610839" cy="3460955"/>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1C5BD522-009C-4AEC-97A3-88F8F5615005}"/>
              </a:ext>
            </a:extLst>
          </p:cNvPr>
          <p:cNvSpPr txBox="1">
            <a:spLocks/>
          </p:cNvSpPr>
          <p:nvPr/>
        </p:nvSpPr>
        <p:spPr>
          <a:xfrm>
            <a:off x="946608" y="2413617"/>
            <a:ext cx="4974920" cy="2843344"/>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438F"/>
                </a:solidFill>
                <a:effectLst/>
                <a:uLnTx/>
                <a:uFillTx/>
                <a:latin typeface="Franklin Gothic Demi Cond"/>
              </a:rPr>
              <a:t>After the webinar, contact</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74236"/>
                </a:solidFill>
                <a:effectLst/>
                <a:uLnTx/>
                <a:uFillTx/>
                <a:latin typeface="Franklin Gothic Book"/>
              </a:rPr>
              <a:t>Your Tahirih mentor attorney</a:t>
            </a:r>
            <a:endParaRPr lang="en-US" sz="1800" b="0" i="0" u="none" strike="noStrike" kern="1200" cap="none" spc="0" normalizeH="0" baseline="0" noProof="0">
              <a:ln>
                <a:noFill/>
              </a:ln>
              <a:solidFill>
                <a:srgbClr val="474236"/>
              </a:solidFill>
              <a:effectLst/>
              <a:uLnTx/>
              <a:uFillTx/>
              <a:latin typeface="Franklin Gothic Book"/>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lvl="1">
              <a:spcBef>
                <a:spcPts val="400"/>
              </a:spcBef>
              <a:defRPr/>
            </a:pPr>
            <a:r>
              <a:rPr lang="en-US" sz="1800">
                <a:solidFill>
                  <a:srgbClr val="474236"/>
                </a:solidFill>
                <a:effectLst/>
                <a:latin typeface="Franklin Gothic Book"/>
              </a:rPr>
              <a:t>Adilene </a:t>
            </a:r>
            <a:r>
              <a:rPr lang="en-US" sz="1800" err="1">
                <a:solidFill>
                  <a:srgbClr val="474236"/>
                </a:solidFill>
                <a:effectLst/>
                <a:latin typeface="Franklin Gothic Book"/>
              </a:rPr>
              <a:t>Nú</a:t>
            </a:r>
            <a:r>
              <a:rPr lang="en-US" sz="1800" err="1">
                <a:solidFill>
                  <a:srgbClr val="474236"/>
                </a:solidFill>
                <a:effectLst/>
                <a:latin typeface="Gill Sans MT" panose="020B0502020104020203" pitchFamily="34" charset="0"/>
              </a:rPr>
              <a:t>ñ</a:t>
            </a:r>
            <a:r>
              <a:rPr lang="en-US" sz="1800" err="1">
                <a:solidFill>
                  <a:srgbClr val="474236"/>
                </a:solidFill>
                <a:effectLst/>
                <a:latin typeface="Franklin Gothic Book"/>
              </a:rPr>
              <a:t>ez</a:t>
            </a:r>
            <a:r>
              <a:rPr lang="en-US" sz="1800">
                <a:solidFill>
                  <a:srgbClr val="474236"/>
                </a:solidFill>
                <a:effectLst/>
                <a:latin typeface="Franklin Gothic Book"/>
              </a:rPr>
              <a:t> Huang</a:t>
            </a:r>
            <a:r>
              <a:rPr kumimoji="0" lang="en-US" sz="1800" b="0" i="0" u="none" strike="noStrike" kern="1200" cap="none" spc="0" normalizeH="0" baseline="0" noProof="0">
                <a:ln>
                  <a:noFill/>
                </a:ln>
                <a:solidFill>
                  <a:srgbClr val="474236"/>
                </a:solidFill>
                <a:effectLst/>
                <a:uLnTx/>
                <a:uFillTx/>
                <a:latin typeface="Franklin Gothic Book"/>
              </a:rPr>
              <a:t>, </a:t>
            </a:r>
            <a:r>
              <a:rPr lang="en-US" sz="1800">
                <a:solidFill>
                  <a:srgbClr val="474236"/>
                </a:solidFill>
                <a:effectLst/>
                <a:latin typeface="Franklin Gothic Book"/>
                <a:hlinkClick r:id="rId5"/>
              </a:rPr>
              <a:t>AdiN</a:t>
            </a:r>
            <a:r>
              <a:rPr kumimoji="0" lang="en-US" sz="1800" b="0" i="0" u="none" strike="noStrike" kern="1200" cap="none" spc="0" normalizeH="0" baseline="0" noProof="0">
                <a:ln>
                  <a:noFill/>
                </a:ln>
                <a:solidFill>
                  <a:srgbClr val="474236"/>
                </a:solidFill>
                <a:effectLst/>
                <a:uLnTx/>
                <a:uFillTx/>
                <a:latin typeface="Franklin Gothic Book"/>
                <a:hlinkClick r:id="rId5"/>
              </a:rPr>
              <a:t>@tahirih.org</a:t>
            </a:r>
            <a:endParaRPr kumimoji="0" lang="en-US" sz="1800" b="0" i="0" u="none" strike="noStrike" kern="1200" cap="none" spc="0" normalizeH="0" baseline="0" noProof="0">
              <a:ln>
                <a:noFill/>
              </a:ln>
              <a:solidFill>
                <a:srgbClr val="474236"/>
              </a:solidFill>
              <a:effectLst/>
              <a:uLnTx/>
              <a:uFillTx/>
              <a:latin typeface="Franklin Gothic Book"/>
            </a:endParaRPr>
          </a:p>
          <a:p>
            <a:pPr lvl="1">
              <a:spcBef>
                <a:spcPts val="400"/>
              </a:spcBef>
              <a:defRPr/>
            </a:pPr>
            <a:endParaRPr lang="en-US" sz="1800">
              <a:solidFill>
                <a:srgbClr val="474236"/>
              </a:solidFill>
              <a:effectLst/>
              <a:latin typeface="Franklin Gothic Book"/>
            </a:endParaRPr>
          </a:p>
          <a:p>
            <a:pPr lvl="1">
              <a:spcBef>
                <a:spcPts val="400"/>
              </a:spcBef>
              <a:defRPr/>
            </a:pPr>
            <a:r>
              <a:rPr lang="en-US" sz="1800">
                <a:solidFill>
                  <a:srgbClr val="474236"/>
                </a:solidFill>
                <a:effectLst/>
                <a:latin typeface="Franklin Gothic Book"/>
              </a:rPr>
              <a:t>Adriana L</a:t>
            </a:r>
            <a:r>
              <a:rPr lang="en-US" sz="1800">
                <a:solidFill>
                  <a:srgbClr val="474236"/>
                </a:solidFill>
                <a:effectLst/>
                <a:latin typeface="Gill Sans MT" panose="020B0502020104020203" pitchFamily="34" charset="0"/>
              </a:rPr>
              <a:t>ó</a:t>
            </a:r>
            <a:r>
              <a:rPr lang="en-US" sz="1800">
                <a:solidFill>
                  <a:srgbClr val="474236"/>
                </a:solidFill>
                <a:effectLst/>
                <a:latin typeface="Franklin Gothic Book"/>
              </a:rPr>
              <a:t>pez, </a:t>
            </a:r>
            <a:r>
              <a:rPr lang="en-US" sz="1800">
                <a:solidFill>
                  <a:srgbClr val="474236"/>
                </a:solidFill>
                <a:effectLst/>
                <a:latin typeface="Franklin Gothic Book"/>
                <a:hlinkClick r:id="rId6"/>
              </a:rPr>
              <a:t>AdrianaL@tahirih.org</a:t>
            </a:r>
            <a:r>
              <a:rPr lang="en-US" sz="1800">
                <a:solidFill>
                  <a:srgbClr val="474236"/>
                </a:solidFill>
                <a:effectLst/>
                <a:latin typeface="Franklin Gothic Book"/>
              </a:rPr>
              <a:t> </a:t>
            </a:r>
          </a:p>
          <a:p>
            <a:pPr lvl="1">
              <a:spcBef>
                <a:spcPts val="400"/>
              </a:spcBef>
              <a:defRPr/>
            </a:pPr>
            <a:endParaRPr lang="en-US" sz="1800">
              <a:solidFill>
                <a:srgbClr val="474236"/>
              </a:solidFill>
              <a:effectLst/>
              <a:latin typeface="Franklin Gothic Book"/>
            </a:endParaRPr>
          </a:p>
          <a:p>
            <a:pPr lvl="1">
              <a:spcBef>
                <a:spcPts val="400"/>
              </a:spcBef>
              <a:defRPr/>
            </a:pPr>
            <a:r>
              <a:rPr lang="en-US" sz="1800" b="0" i="0" u="none" strike="noStrike" kern="1200" cap="none" spc="0" normalizeH="0" baseline="0" noProof="0">
                <a:ln>
                  <a:noFill/>
                </a:ln>
                <a:solidFill>
                  <a:srgbClr val="474236"/>
                </a:solidFill>
                <a:effectLst/>
                <a:uLnTx/>
                <a:uFillTx/>
                <a:latin typeface="Franklin Gothic Book"/>
              </a:rPr>
              <a:t>Richard Caldarone, </a:t>
            </a:r>
            <a:r>
              <a:rPr lang="en-US" sz="1800" b="0" i="0" u="none" strike="noStrike" kern="1200" cap="none" spc="0" normalizeH="0" baseline="0" noProof="0">
                <a:ln>
                  <a:noFill/>
                </a:ln>
                <a:solidFill>
                  <a:srgbClr val="474236"/>
                </a:solidFill>
                <a:effectLst/>
                <a:uLnTx/>
                <a:uFillTx/>
                <a:latin typeface="Franklin Gothic Book"/>
                <a:hlinkClick r:id="rId7"/>
              </a:rPr>
              <a:t>RichardC@tahirih.org</a:t>
            </a:r>
            <a:r>
              <a:rPr lang="en-US" sz="1800" b="0" i="0" u="none" strike="noStrike" kern="1200" cap="none" spc="0" normalizeH="0" baseline="0" noProof="0">
                <a:ln>
                  <a:noFill/>
                </a:ln>
                <a:solidFill>
                  <a:srgbClr val="474236"/>
                </a:solidFill>
                <a:effectLst/>
                <a:uLnTx/>
                <a:uFillTx/>
                <a:latin typeface="Franklin Gothic Book"/>
              </a:rPr>
              <a:t>	</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p:txBody>
      </p:sp>
      <p:sp>
        <p:nvSpPr>
          <p:cNvPr id="14" name="Rectangle 13">
            <a:extLst>
              <a:ext uri="{FF2B5EF4-FFF2-40B4-BE49-F238E27FC236}">
                <a16:creationId xmlns:a16="http://schemas.microsoft.com/office/drawing/2014/main" id="{BBB266E5-4839-41E7-96DC-4AF6EF0812F4}"/>
              </a:ext>
            </a:extLst>
          </p:cNvPr>
          <p:cNvSpPr/>
          <p:nvPr/>
        </p:nvSpPr>
        <p:spPr>
          <a:xfrm>
            <a:off x="374511" y="6285802"/>
            <a:ext cx="2409634" cy="369332"/>
          </a:xfrm>
          <a:prstGeom prst="rect">
            <a:avLst/>
          </a:prstGeom>
        </p:spPr>
        <p:txBody>
          <a:bodyPr wrap="none" anchor="t">
            <a:spAutoFit/>
          </a:bodyPr>
          <a:lstStyle/>
          <a:p>
            <a:pPr>
              <a:defRPr/>
            </a:pPr>
            <a:r>
              <a:rPr lang="en-US">
                <a:solidFill>
                  <a:srgbClr val="8FC2E2"/>
                </a:solidFill>
                <a:latin typeface="Franklin Gothic Medium"/>
                <a:sym typeface="Wingdings" panose="05000000000000000000" pitchFamily="2" charset="2"/>
              </a:rPr>
              <a:t>Questions </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210420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921C68AD-DEC0-484D-ACA6-FD38D4504DA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17" t="7512" r="19898" b="13732"/>
          <a:stretch/>
        </p:blipFill>
        <p:spPr bwMode="auto">
          <a:xfrm>
            <a:off x="3274" y="1387405"/>
            <a:ext cx="6397526" cy="5042578"/>
          </a:xfrm>
          <a:prstGeom prst="rect">
            <a:avLst/>
          </a:prstGeom>
          <a:noFill/>
        </p:spPr>
      </p:pic>
      <p:sp>
        <p:nvSpPr>
          <p:cNvPr id="28" name="Rectangle 27"/>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0" b="0" i="1" u="none" strike="noStrike" kern="1200" cap="none" spc="0" normalizeH="0" baseline="0" noProof="0">
                <a:ln>
                  <a:noFill/>
                </a:ln>
                <a:solidFill>
                  <a:prstClr val="white"/>
                </a:solidFill>
                <a:effectLst/>
                <a:uLnTx/>
                <a:uFillTx/>
                <a:latin typeface="Bodoni MT" panose="02070603080606020203" pitchFamily="18" charset="0"/>
                <a:ea typeface="+mn-ea"/>
                <a:cs typeface="+mn-cs"/>
              </a:rPr>
              <a:t>Contact Us</a:t>
            </a:r>
          </a:p>
        </p:txBody>
      </p:sp>
      <p:sp>
        <p:nvSpPr>
          <p:cNvPr id="11" name="Rectangle 10">
            <a:extLst>
              <a:ext uri="{FF2B5EF4-FFF2-40B4-BE49-F238E27FC236}">
                <a16:creationId xmlns:a16="http://schemas.microsoft.com/office/drawing/2014/main" id="{01F0EFE0-57E2-41EA-AE45-13E9AB8BB9FF}"/>
              </a:ext>
            </a:extLst>
          </p:cNvPr>
          <p:cNvSpPr/>
          <p:nvPr/>
        </p:nvSpPr>
        <p:spPr>
          <a:xfrm>
            <a:off x="5830344" y="2064055"/>
            <a:ext cx="5823392" cy="3574033"/>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33EE0CE7-B093-40F2-B3A7-0B7C8510C0D8}"/>
              </a:ext>
            </a:extLst>
          </p:cNvPr>
          <p:cNvSpPr txBox="1">
            <a:spLocks/>
          </p:cNvSpPr>
          <p:nvPr/>
        </p:nvSpPr>
        <p:spPr>
          <a:xfrm>
            <a:off x="6097656" y="2534816"/>
            <a:ext cx="5682539" cy="2962298"/>
          </a:xfrm>
          <a:prstGeom prst="rect">
            <a:avLst/>
          </a:prstGeom>
          <a:noFill/>
          <a:ln>
            <a:noFill/>
          </a:ln>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Medium" panose="020B0603020102020204" pitchFamily="34" charset="0"/>
                <a:ea typeface="+mn-ea"/>
                <a:cs typeface="+mn-cs"/>
              </a:rPr>
              <a:t>Atlanta</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230 Peachtree Street NW</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Atlanta, GA 30303</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(p): 470-481-4700 | (f): 470-481-7400</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atlanta@tahirih.org</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Medium" panose="020B0603020102020204" pitchFamily="34" charset="0"/>
                <a:ea typeface="+mn-ea"/>
                <a:cs typeface="+mn-cs"/>
              </a:rPr>
              <a:t>Baltimore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211 E. Lombard Street, Suite 307</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Baltimore, MD 21202</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(p) 410-999-1900 | (f) 410-630-7539</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baltimore@tahirih.org</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Medium" panose="020B0603020102020204" pitchFamily="34" charset="0"/>
                <a:ea typeface="+mn-ea"/>
                <a:cs typeface="+mn-cs"/>
              </a:rPr>
              <a:t>Greater Washington, DC | National</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200">
                <a:solidFill>
                  <a:srgbClr val="474236"/>
                </a:solidFill>
                <a:effectLst/>
                <a:latin typeface="Franklin Gothic Book"/>
              </a:rPr>
              <a:t>6400</a:t>
            </a:r>
            <a:r>
              <a:rPr kumimoji="0" lang="en-US" sz="1200" b="0" i="0" u="none" strike="noStrike" kern="1200" cap="none" spc="0" normalizeH="0" baseline="0" noProof="0">
                <a:ln>
                  <a:noFill/>
                </a:ln>
                <a:solidFill>
                  <a:srgbClr val="474236"/>
                </a:solidFill>
                <a:effectLst/>
                <a:uLnTx/>
                <a:uFillTx/>
                <a:latin typeface="Franklin Gothic Book"/>
              </a:rPr>
              <a:t> Arlington Blvd., Suite </a:t>
            </a:r>
            <a:r>
              <a:rPr lang="en-US" sz="1200">
                <a:solidFill>
                  <a:srgbClr val="474236"/>
                </a:solidFill>
                <a:effectLst/>
                <a:latin typeface="Franklin Gothic Book"/>
              </a:rPr>
              <a:t>400</a:t>
            </a:r>
            <a:endParaRPr lang="en-US" sz="1200" b="0" i="0" u="none" strike="noStrike" kern="1200" cap="none" spc="0" normalizeH="0" baseline="0" noProof="0">
              <a:ln>
                <a:noFill/>
              </a:ln>
              <a:solidFill>
                <a:srgbClr val="474236"/>
              </a:solidFill>
              <a:effectLst/>
              <a:uLnTx/>
              <a:uFillTx/>
              <a:latin typeface="Franklin Gothic Book"/>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Falls Church, VA 22042</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(p) 571-282-6161 | (f) 571-282-6162</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greaterdc@tahirih.org | justice@tahirih.org</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Medium" panose="020B0603020102020204" pitchFamily="34" charset="0"/>
                <a:ea typeface="+mn-ea"/>
                <a:cs typeface="+mn-cs"/>
              </a:rPr>
              <a:t>Houston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1717 St. James Place, Suite 450</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Houston, TX 77056</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(p) 713-496-0100 | (f) 713-481-1793</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houston@tahirih.org</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Medium" panose="020B0603020102020204" pitchFamily="34" charset="0"/>
                <a:ea typeface="+mn-ea"/>
                <a:cs typeface="+mn-cs"/>
              </a:rPr>
              <a:t>San Francisco Bay Area</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881 Sneath Lane, Suite 115</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San Bruno, CA 94066</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(p) 650-270-2100 | (f) 650-466-0006</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SFBayArea@tahirih.org</a:t>
            </a:r>
          </a:p>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p:txBody>
      </p:sp>
      <p:sp>
        <p:nvSpPr>
          <p:cNvPr id="2" name="Rectangle 1">
            <a:extLst>
              <a:ext uri="{FF2B5EF4-FFF2-40B4-BE49-F238E27FC236}">
                <a16:creationId xmlns:a16="http://schemas.microsoft.com/office/drawing/2014/main" id="{C55BFFB8-1F19-467B-9D74-85328644BC56}"/>
              </a:ext>
            </a:extLst>
          </p:cNvPr>
          <p:cNvSpPr/>
          <p:nvPr/>
        </p:nvSpPr>
        <p:spPr>
          <a:xfrm>
            <a:off x="6097658" y="2199318"/>
            <a:ext cx="177939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438F"/>
                </a:solidFill>
                <a:effectLst/>
                <a:uLnTx/>
                <a:uFillTx/>
                <a:latin typeface="Franklin Gothic Demi Cond" panose="020B0706030402020204" pitchFamily="34" charset="0"/>
                <a:ea typeface="+mn-ea"/>
                <a:cs typeface="+mn-cs"/>
              </a:rPr>
              <a:t>OUR LOCATIONS</a:t>
            </a:r>
          </a:p>
        </p:txBody>
      </p:sp>
      <p:sp>
        <p:nvSpPr>
          <p:cNvPr id="10" name="Rectangle 9">
            <a:extLst>
              <a:ext uri="{FF2B5EF4-FFF2-40B4-BE49-F238E27FC236}">
                <a16:creationId xmlns:a16="http://schemas.microsoft.com/office/drawing/2014/main" id="{8F1C5D8C-07B9-469C-8B7A-59BA38AFC1D4}"/>
              </a:ext>
            </a:extLst>
          </p:cNvPr>
          <p:cNvSpPr/>
          <p:nvPr/>
        </p:nvSpPr>
        <p:spPr>
          <a:xfrm>
            <a:off x="374511" y="6285802"/>
            <a:ext cx="24304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Contact Us|</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268409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A5B"/>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080949"/>
            <a:ext cx="1400175" cy="517782"/>
          </a:xfrm>
          <a:prstGeom prst="rect">
            <a:avLst/>
          </a:prstGeom>
        </p:spPr>
      </p:pic>
      <p:sp>
        <p:nvSpPr>
          <p:cNvPr id="12" name="Rectangle 11"/>
          <p:cNvSpPr/>
          <p:nvPr/>
        </p:nvSpPr>
        <p:spPr>
          <a:xfrm>
            <a:off x="549487" y="2890391"/>
            <a:ext cx="11093025" cy="1077218"/>
          </a:xfrm>
          <a:prstGeom prst="rect">
            <a:avLst/>
          </a:prstGeom>
        </p:spPr>
        <p:txBody>
          <a:bodyPr wrap="square">
            <a:spAutoFit/>
          </a:bodyPr>
          <a:lstStyle/>
          <a:p>
            <a:pPr algn="ctr" defTabSz="457200" eaLnBrk="0" fontAlgn="base" hangingPunct="0">
              <a:lnSpc>
                <a:spcPct val="80000"/>
              </a:lnSpc>
              <a:spcBef>
                <a:spcPct val="0"/>
              </a:spcBef>
              <a:spcAft>
                <a:spcPct val="0"/>
              </a:spcAft>
            </a:pPr>
            <a:r>
              <a:rPr lang="en-US" sz="8000" dirty="0">
                <a:solidFill>
                  <a:srgbClr val="8FC2E2"/>
                </a:solidFill>
                <a:latin typeface="Franklin Gothic Demi Cond" panose="020B0706030402020204" pitchFamily="34" charset="0"/>
              </a:rPr>
              <a:t>LEGAL UPDATES</a:t>
            </a:r>
          </a:p>
        </p:txBody>
      </p:sp>
    </p:spTree>
    <p:extLst>
      <p:ext uri="{BB962C8B-B14F-4D97-AF65-F5344CB8AC3E}">
        <p14:creationId xmlns:p14="http://schemas.microsoft.com/office/powerpoint/2010/main" val="224087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dirty="0">
                <a:solidFill>
                  <a:schemeClr val="bg1"/>
                </a:solidFill>
                <a:latin typeface="Bodoni MT"/>
              </a:rPr>
              <a:t>February 2 Executive Orders</a:t>
            </a:r>
            <a:endParaRPr lang="en-US" sz="7000" dirty="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23939"/>
            <a:ext cx="869209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400"/>
              </a:spcBef>
            </a:pPr>
            <a:r>
              <a:rPr lang="en-US" sz="2000" u="sng" dirty="0">
                <a:solidFill>
                  <a:srgbClr val="474236"/>
                </a:solidFill>
                <a:effectLst/>
              </a:rPr>
              <a:t>Migration/Asylum</a:t>
            </a:r>
            <a:r>
              <a:rPr lang="en-US" sz="2000" dirty="0">
                <a:solidFill>
                  <a:srgbClr val="474236"/>
                </a:solidFill>
                <a:effectLst/>
              </a:rPr>
              <a:t>: “Root causes” strategy; steps to increase access to refugee resettlement for those from Northern Triangle; steps to reopen border “consistent with public health and safety and capacity constraints”</a:t>
            </a:r>
            <a:endParaRPr lang="en-US" sz="2000" u="sng" dirty="0">
              <a:solidFill>
                <a:srgbClr val="474236"/>
              </a:solidFill>
              <a:effectLst/>
            </a:endParaRPr>
          </a:p>
          <a:p>
            <a:pPr lvl="1">
              <a:spcBef>
                <a:spcPts val="400"/>
              </a:spcBef>
            </a:pPr>
            <a:r>
              <a:rPr lang="en-US" sz="2000" u="sng" dirty="0">
                <a:solidFill>
                  <a:srgbClr val="474236"/>
                </a:solidFill>
                <a:effectLst/>
              </a:rPr>
              <a:t>Legal Immigration System</a:t>
            </a:r>
            <a:r>
              <a:rPr lang="en-US" sz="2000" dirty="0">
                <a:solidFill>
                  <a:srgbClr val="474236"/>
                </a:solidFill>
                <a:effectLst/>
              </a:rPr>
              <a:t>: Task Force on New Americans (welcome, support, integrate, include); review to remove barriers to benefits &amp; fair, efficient adjudications of benefit applications; speed naturalization.</a:t>
            </a:r>
          </a:p>
          <a:p>
            <a:pPr lvl="1">
              <a:spcBef>
                <a:spcPts val="400"/>
              </a:spcBef>
            </a:pPr>
            <a:r>
              <a:rPr lang="en-US" sz="2000" dirty="0">
                <a:solidFill>
                  <a:srgbClr val="474236"/>
                </a:solidFill>
                <a:effectLst/>
              </a:rPr>
              <a:t>Family Reunification Task Force</a:t>
            </a:r>
          </a:p>
          <a:p>
            <a:pPr marL="457200" marR="0" lvl="1" indent="0" algn="l" defTabSz="914400" rtl="0" eaLnBrk="1" fontAlgn="auto" latinLnBrk="0" hangingPunct="1">
              <a:lnSpc>
                <a:spcPct val="90000"/>
              </a:lnSpc>
              <a:spcBef>
                <a:spcPts val="400"/>
              </a:spcBef>
              <a:spcAft>
                <a:spcPts val="0"/>
              </a:spcAft>
              <a:buClrTx/>
              <a:buSzTx/>
              <a:buNone/>
              <a:tabLst/>
              <a:defRPr/>
            </a:pPr>
            <a:endParaRPr lang="en-US" sz="2000" b="0" i="1" u="none" strike="noStrike" kern="1200" cap="none" spc="0" normalizeH="0" baseline="0" noProof="0" dirty="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i="0" u="none" strike="noStrike" kern="1200" cap="none" spc="0" normalizeH="0" baseline="0" noProof="0" dirty="0">
              <a:ln>
                <a:noFill/>
              </a:ln>
              <a:solidFill>
                <a:srgbClr val="474236"/>
              </a:solidFill>
              <a:effectLst/>
              <a:uLnTx/>
              <a:uFillTx/>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848729" cy="369332"/>
          </a:xfrm>
          <a:prstGeom prst="rect">
            <a:avLst/>
          </a:prstGeom>
        </p:spPr>
        <p:txBody>
          <a:bodyPr wrap="none" lIns="91440" tIns="45720" rIns="91440" bIns="45720" anchor="t">
            <a:spAutoFit/>
          </a:bodyPr>
          <a:lstStyle/>
          <a:p>
            <a:pPr>
              <a:defRPr/>
            </a:pPr>
            <a:r>
              <a:rPr lang="en-US" dirty="0">
                <a:solidFill>
                  <a:srgbClr val="8FC2E2"/>
                </a:solidFill>
                <a:latin typeface="Franklin Gothic Medium"/>
                <a:sym typeface="Wingdings" panose="05000000000000000000" pitchFamily="2" charset="2"/>
              </a:rPr>
              <a:t>Latest Updates|</a:t>
            </a:r>
            <a:r>
              <a:rPr kumimoji="0" lang="en-US" sz="1800" b="0" i="0" u="none" strike="noStrike" kern="1200" cap="none" spc="0" normalizeH="0" baseline="0" noProof="0" dirty="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306283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dirty="0">
                <a:solidFill>
                  <a:schemeClr val="bg1"/>
                </a:solidFill>
                <a:latin typeface="Bodoni MT"/>
              </a:rPr>
              <a:t>Regulations: Executive Orders</a:t>
            </a:r>
            <a:endParaRPr lang="en-US" sz="7000" dirty="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23939"/>
            <a:ext cx="869209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400"/>
              </a:spcBef>
            </a:pPr>
            <a:r>
              <a:rPr lang="en-US" sz="2800" i="1" dirty="0">
                <a:solidFill>
                  <a:srgbClr val="474236"/>
                </a:solidFill>
                <a:effectLst/>
              </a:rPr>
              <a:t>Revoke </a:t>
            </a:r>
            <a:r>
              <a:rPr lang="en-US" sz="2800" dirty="0">
                <a:solidFill>
                  <a:srgbClr val="474236"/>
                </a:solidFill>
                <a:effectLst/>
              </a:rPr>
              <a:t>EWI asylum ban.</a:t>
            </a:r>
          </a:p>
          <a:p>
            <a:pPr lvl="1">
              <a:spcBef>
                <a:spcPts val="400"/>
              </a:spcBef>
            </a:pPr>
            <a:r>
              <a:rPr lang="en-US" sz="2800" i="1" dirty="0">
                <a:solidFill>
                  <a:srgbClr val="474236"/>
                </a:solidFill>
                <a:effectLst/>
              </a:rPr>
              <a:t>Call for revision/rescission </a:t>
            </a:r>
            <a:r>
              <a:rPr lang="en-US" sz="2800" dirty="0">
                <a:solidFill>
                  <a:srgbClr val="474236"/>
                </a:solidFill>
                <a:effectLst/>
              </a:rPr>
              <a:t>of USCIS fee rule.</a:t>
            </a:r>
            <a:endParaRPr lang="en-US" sz="2800" i="1" dirty="0">
              <a:solidFill>
                <a:srgbClr val="474236"/>
              </a:solidFill>
              <a:effectLst/>
            </a:endParaRPr>
          </a:p>
          <a:p>
            <a:pPr lvl="1">
              <a:spcBef>
                <a:spcPts val="400"/>
              </a:spcBef>
            </a:pPr>
            <a:r>
              <a:rPr lang="en-US" sz="2800" i="1" dirty="0">
                <a:solidFill>
                  <a:srgbClr val="474236"/>
                </a:solidFill>
                <a:effectLst/>
              </a:rPr>
              <a:t>Call for review </a:t>
            </a:r>
            <a:r>
              <a:rPr lang="en-US" sz="2800" dirty="0">
                <a:solidFill>
                  <a:srgbClr val="474236"/>
                </a:solidFill>
                <a:effectLst/>
              </a:rPr>
              <a:t>of Title 42; MPP; transit ban; safe-third-country agreements; expanded expedited removal; public charge; asylum policies related to DV and gang violence (mega-rule under review)</a:t>
            </a:r>
          </a:p>
          <a:p>
            <a:pPr lvl="1">
              <a:spcBef>
                <a:spcPts val="400"/>
              </a:spcBef>
            </a:pPr>
            <a:r>
              <a:rPr lang="en-US" sz="2800" i="1" dirty="0">
                <a:solidFill>
                  <a:srgbClr val="474236"/>
                </a:solidFill>
                <a:effectLst/>
              </a:rPr>
              <a:t>Call for new regulations </a:t>
            </a:r>
            <a:r>
              <a:rPr lang="en-US" sz="2800" dirty="0">
                <a:solidFill>
                  <a:srgbClr val="474236"/>
                </a:solidFill>
                <a:effectLst/>
              </a:rPr>
              <a:t>on PSGs</a:t>
            </a:r>
            <a:endParaRPr lang="en-US" sz="2800" i="1" dirty="0">
              <a:solidFill>
                <a:srgbClr val="474236"/>
              </a:solidFill>
              <a:effectLst/>
            </a:endParaRPr>
          </a:p>
          <a:p>
            <a:pPr marL="457200" marR="0" lvl="1" indent="0" algn="l" defTabSz="914400" rtl="0" eaLnBrk="1" fontAlgn="auto" latinLnBrk="0" hangingPunct="1">
              <a:lnSpc>
                <a:spcPct val="90000"/>
              </a:lnSpc>
              <a:spcBef>
                <a:spcPts val="400"/>
              </a:spcBef>
              <a:spcAft>
                <a:spcPts val="0"/>
              </a:spcAft>
              <a:buClrTx/>
              <a:buSzTx/>
              <a:buNone/>
              <a:tabLst/>
              <a:defRPr/>
            </a:pPr>
            <a:endParaRPr lang="en-US" sz="2000" b="0" i="1" u="none" strike="noStrike" kern="1200" cap="none" spc="0" normalizeH="0" baseline="0" noProof="0" dirty="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i="0" u="none" strike="noStrike" kern="1200" cap="none" spc="0" normalizeH="0" baseline="0" noProof="0" dirty="0">
              <a:ln>
                <a:noFill/>
              </a:ln>
              <a:solidFill>
                <a:srgbClr val="474236"/>
              </a:solidFill>
              <a:effectLst/>
              <a:uLnTx/>
              <a:uFillTx/>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848729" cy="369332"/>
          </a:xfrm>
          <a:prstGeom prst="rect">
            <a:avLst/>
          </a:prstGeom>
        </p:spPr>
        <p:txBody>
          <a:bodyPr wrap="none" lIns="91440" tIns="45720" rIns="91440" bIns="45720" anchor="t">
            <a:spAutoFit/>
          </a:bodyPr>
          <a:lstStyle/>
          <a:p>
            <a:pPr>
              <a:defRPr/>
            </a:pPr>
            <a:r>
              <a:rPr lang="en-US" dirty="0">
                <a:solidFill>
                  <a:srgbClr val="8FC2E2"/>
                </a:solidFill>
                <a:latin typeface="Franklin Gothic Medium"/>
                <a:sym typeface="Wingdings" panose="05000000000000000000" pitchFamily="2" charset="2"/>
              </a:rPr>
              <a:t>Latest Updates|</a:t>
            </a:r>
            <a:r>
              <a:rPr kumimoji="0" lang="en-US" sz="1800" b="0" i="0" u="none" strike="noStrike" kern="1200" cap="none" spc="0" normalizeH="0" baseline="0" noProof="0" dirty="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273245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dirty="0">
                <a:solidFill>
                  <a:schemeClr val="bg1"/>
                </a:solidFill>
                <a:latin typeface="Bodoni MT"/>
              </a:rPr>
              <a:t>Regulations: SCOTUS</a:t>
            </a:r>
            <a:endParaRPr lang="en-US" sz="7000" dirty="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23939"/>
            <a:ext cx="869209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400"/>
              </a:spcBef>
            </a:pPr>
            <a:r>
              <a:rPr lang="en-US" sz="2800" dirty="0">
                <a:solidFill>
                  <a:srgbClr val="474236"/>
                </a:solidFill>
                <a:effectLst/>
              </a:rPr>
              <a:t>MPP and border wall cases </a:t>
            </a:r>
            <a:r>
              <a:rPr lang="en-US" sz="2800" i="1" dirty="0">
                <a:solidFill>
                  <a:srgbClr val="474236"/>
                </a:solidFill>
                <a:effectLst/>
              </a:rPr>
              <a:t>held </a:t>
            </a:r>
            <a:r>
              <a:rPr lang="en-US" sz="2800" dirty="0">
                <a:solidFill>
                  <a:srgbClr val="474236"/>
                </a:solidFill>
                <a:effectLst/>
              </a:rPr>
              <a:t>pending review of policies, unwinding of MPP</a:t>
            </a:r>
          </a:p>
          <a:p>
            <a:pPr marL="457200" lvl="1" indent="0">
              <a:spcBef>
                <a:spcPts val="400"/>
              </a:spcBef>
              <a:buNone/>
            </a:pPr>
            <a:endParaRPr lang="en-US" sz="2800" dirty="0">
              <a:solidFill>
                <a:srgbClr val="474236"/>
              </a:solidFill>
              <a:effectLst/>
            </a:endParaRPr>
          </a:p>
          <a:p>
            <a:pPr lvl="1">
              <a:spcBef>
                <a:spcPts val="400"/>
              </a:spcBef>
            </a:pPr>
            <a:r>
              <a:rPr lang="en-US" sz="2800" dirty="0">
                <a:solidFill>
                  <a:srgbClr val="474236"/>
                </a:solidFill>
                <a:effectLst/>
              </a:rPr>
              <a:t>Cert. grant in NY case involving public charge rule; similar trajectory?</a:t>
            </a:r>
          </a:p>
          <a:p>
            <a:pPr marL="457200" marR="0" lvl="1" indent="0" algn="l" defTabSz="914400" rtl="0" eaLnBrk="1" fontAlgn="auto" latinLnBrk="0" hangingPunct="1">
              <a:lnSpc>
                <a:spcPct val="90000"/>
              </a:lnSpc>
              <a:spcBef>
                <a:spcPts val="400"/>
              </a:spcBef>
              <a:spcAft>
                <a:spcPts val="0"/>
              </a:spcAft>
              <a:buClrTx/>
              <a:buSzTx/>
              <a:buNone/>
              <a:tabLst/>
              <a:defRPr/>
            </a:pPr>
            <a:endParaRPr lang="en-US" sz="2000" b="0" i="1" u="none" strike="noStrike" kern="1200" cap="none" spc="0" normalizeH="0" baseline="0" noProof="0" dirty="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i="0" u="none" strike="noStrike" kern="1200" cap="none" spc="0" normalizeH="0" baseline="0" noProof="0" dirty="0">
              <a:ln>
                <a:noFill/>
              </a:ln>
              <a:solidFill>
                <a:srgbClr val="474236"/>
              </a:solidFill>
              <a:effectLst/>
              <a:uLnTx/>
              <a:uFillTx/>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848729" cy="369332"/>
          </a:xfrm>
          <a:prstGeom prst="rect">
            <a:avLst/>
          </a:prstGeom>
        </p:spPr>
        <p:txBody>
          <a:bodyPr wrap="none" lIns="91440" tIns="45720" rIns="91440" bIns="45720" anchor="t">
            <a:spAutoFit/>
          </a:bodyPr>
          <a:lstStyle/>
          <a:p>
            <a:pPr>
              <a:defRPr/>
            </a:pPr>
            <a:r>
              <a:rPr lang="en-US" dirty="0">
                <a:solidFill>
                  <a:srgbClr val="8FC2E2"/>
                </a:solidFill>
                <a:latin typeface="Franklin Gothic Medium"/>
                <a:sym typeface="Wingdings" panose="05000000000000000000" pitchFamily="2" charset="2"/>
              </a:rPr>
              <a:t>Latest Updates|</a:t>
            </a:r>
            <a:r>
              <a:rPr kumimoji="0" lang="en-US" sz="1800" b="0" i="0" u="none" strike="noStrike" kern="1200" cap="none" spc="0" normalizeH="0" baseline="0" noProof="0" dirty="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18953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dirty="0">
                <a:solidFill>
                  <a:schemeClr val="bg1"/>
                </a:solidFill>
                <a:latin typeface="Bodoni MT"/>
              </a:rPr>
              <a:t>Status of Major Regulations</a:t>
            </a:r>
            <a:endParaRPr lang="en-US" sz="7000" dirty="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23939"/>
            <a:ext cx="869209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400"/>
              </a:spcBef>
            </a:pPr>
            <a:r>
              <a:rPr lang="en-US" sz="2800" dirty="0">
                <a:solidFill>
                  <a:srgbClr val="474236"/>
                </a:solidFill>
                <a:effectLst/>
              </a:rPr>
              <a:t>Transit bar enjoined once again</a:t>
            </a:r>
          </a:p>
          <a:p>
            <a:pPr lvl="1">
              <a:spcBef>
                <a:spcPts val="400"/>
              </a:spcBef>
            </a:pPr>
            <a:r>
              <a:rPr lang="en-US" sz="2800" dirty="0">
                <a:solidFill>
                  <a:srgbClr val="474236"/>
                </a:solidFill>
                <a:effectLst/>
              </a:rPr>
              <a:t>U.S. withdrawing from safe-third-country agreements with Northern Triangle countries</a:t>
            </a:r>
          </a:p>
          <a:p>
            <a:pPr lvl="1">
              <a:spcBef>
                <a:spcPts val="400"/>
              </a:spcBef>
            </a:pPr>
            <a:r>
              <a:rPr lang="en-US" sz="2800" u="sng" dirty="0">
                <a:solidFill>
                  <a:srgbClr val="474236"/>
                </a:solidFill>
                <a:effectLst/>
              </a:rPr>
              <a:t>Still in effect</a:t>
            </a:r>
            <a:r>
              <a:rPr lang="en-US" sz="2800" dirty="0">
                <a:solidFill>
                  <a:srgbClr val="474236"/>
                </a:solidFill>
                <a:effectLst/>
              </a:rPr>
              <a:t>: Title 42 (except for UCs), asylum EAD rules (except for ASAP/CASA members), rule ending administrative closure and changing BIA procedures, public charge</a:t>
            </a:r>
          </a:p>
          <a:p>
            <a:pPr marL="457200" marR="0" lvl="1" indent="0" algn="l" defTabSz="914400" rtl="0" eaLnBrk="1" fontAlgn="auto" latinLnBrk="0" hangingPunct="1">
              <a:lnSpc>
                <a:spcPct val="90000"/>
              </a:lnSpc>
              <a:spcBef>
                <a:spcPts val="400"/>
              </a:spcBef>
              <a:spcAft>
                <a:spcPts val="0"/>
              </a:spcAft>
              <a:buClrTx/>
              <a:buSzTx/>
              <a:buNone/>
              <a:tabLst/>
              <a:defRPr/>
            </a:pPr>
            <a:endParaRPr lang="en-US" sz="2000" b="0" i="1" u="none" strike="noStrike" kern="1200" cap="none" spc="0" normalizeH="0" baseline="0" noProof="0" dirty="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i="0" u="none" strike="noStrike" kern="1200" cap="none" spc="0" normalizeH="0" baseline="0" noProof="0" dirty="0">
              <a:ln>
                <a:noFill/>
              </a:ln>
              <a:solidFill>
                <a:srgbClr val="474236"/>
              </a:solidFill>
              <a:effectLst/>
              <a:uLnTx/>
              <a:uFillTx/>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848729" cy="369332"/>
          </a:xfrm>
          <a:prstGeom prst="rect">
            <a:avLst/>
          </a:prstGeom>
        </p:spPr>
        <p:txBody>
          <a:bodyPr wrap="none" lIns="91440" tIns="45720" rIns="91440" bIns="45720" anchor="t">
            <a:spAutoFit/>
          </a:bodyPr>
          <a:lstStyle/>
          <a:p>
            <a:pPr>
              <a:defRPr/>
            </a:pPr>
            <a:r>
              <a:rPr lang="en-US" dirty="0">
                <a:solidFill>
                  <a:srgbClr val="8FC2E2"/>
                </a:solidFill>
                <a:latin typeface="Franklin Gothic Medium"/>
                <a:sym typeface="Wingdings" panose="05000000000000000000" pitchFamily="2" charset="2"/>
              </a:rPr>
              <a:t>Latest Updates|</a:t>
            </a:r>
            <a:r>
              <a:rPr kumimoji="0" lang="en-US" sz="1800" b="0" i="0" u="none" strike="noStrike" kern="1200" cap="none" spc="0" normalizeH="0" baseline="0" noProof="0" dirty="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33021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dirty="0">
                <a:solidFill>
                  <a:schemeClr val="bg1"/>
                </a:solidFill>
                <a:latin typeface="Bodoni MT"/>
              </a:rPr>
              <a:t>ICE Priorities Memo</a:t>
            </a:r>
            <a:endParaRPr lang="en-US" sz="7000" dirty="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23939"/>
            <a:ext cx="869209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400"/>
              </a:spcBef>
            </a:pPr>
            <a:r>
              <a:rPr lang="en-US" sz="2000" dirty="0">
                <a:solidFill>
                  <a:srgbClr val="474236"/>
                </a:solidFill>
                <a:effectLst/>
              </a:rPr>
              <a:t>Supersedes 1/20 memo from Acting DHS Secretary</a:t>
            </a:r>
          </a:p>
          <a:p>
            <a:pPr lvl="1">
              <a:spcBef>
                <a:spcPts val="400"/>
              </a:spcBef>
            </a:pPr>
            <a:r>
              <a:rPr lang="en-US" sz="2000" i="1" dirty="0">
                <a:solidFill>
                  <a:srgbClr val="474236"/>
                </a:solidFill>
                <a:effectLst/>
              </a:rPr>
              <a:t>Presumptive priorities for enforcement/removal</a:t>
            </a:r>
            <a:r>
              <a:rPr lang="en-US" sz="2000" dirty="0">
                <a:solidFill>
                  <a:srgbClr val="474236"/>
                </a:solidFill>
                <a:effectLst/>
              </a:rPr>
              <a:t>:</a:t>
            </a:r>
          </a:p>
          <a:p>
            <a:pPr lvl="2">
              <a:spcBef>
                <a:spcPts val="400"/>
              </a:spcBef>
            </a:pPr>
            <a:r>
              <a:rPr lang="en-US" dirty="0">
                <a:solidFill>
                  <a:srgbClr val="474236"/>
                </a:solidFill>
                <a:effectLst/>
              </a:rPr>
              <a:t>(1) terrorism/espionage or threat to sovereignty/national interests/institutions;</a:t>
            </a:r>
          </a:p>
          <a:p>
            <a:pPr lvl="2">
              <a:spcBef>
                <a:spcPts val="400"/>
              </a:spcBef>
            </a:pPr>
            <a:r>
              <a:rPr lang="en-US" dirty="0">
                <a:solidFill>
                  <a:srgbClr val="474236"/>
                </a:solidFill>
                <a:effectLst/>
              </a:rPr>
              <a:t>(2) apprehended after, or not in US before, 11/1/2020</a:t>
            </a:r>
          </a:p>
          <a:p>
            <a:pPr lvl="2">
              <a:spcBef>
                <a:spcPts val="400"/>
              </a:spcBef>
            </a:pPr>
            <a:r>
              <a:rPr lang="en-US" dirty="0">
                <a:solidFill>
                  <a:srgbClr val="474236"/>
                </a:solidFill>
                <a:effectLst/>
              </a:rPr>
              <a:t>(3) threat to public safety </a:t>
            </a:r>
            <a:r>
              <a:rPr lang="en-US" i="1" dirty="0">
                <a:solidFill>
                  <a:srgbClr val="474236"/>
                </a:solidFill>
                <a:effectLst/>
              </a:rPr>
              <a:t>and </a:t>
            </a:r>
            <a:r>
              <a:rPr lang="en-US" dirty="0">
                <a:solidFill>
                  <a:srgbClr val="474236"/>
                </a:solidFill>
                <a:effectLst/>
              </a:rPr>
              <a:t>either (a) convicted of aggravated felony/gang offense, or (b) over 16 &amp; intentionally participated in gang or criminal organization</a:t>
            </a:r>
          </a:p>
          <a:p>
            <a:pPr lvl="1">
              <a:spcBef>
                <a:spcPts val="400"/>
              </a:spcBef>
            </a:pPr>
            <a:r>
              <a:rPr lang="en-US" sz="2000" i="1" dirty="0">
                <a:solidFill>
                  <a:srgbClr val="474236"/>
                </a:solidFill>
                <a:effectLst/>
              </a:rPr>
              <a:t>Public safety</a:t>
            </a:r>
            <a:r>
              <a:rPr lang="en-US" sz="2000" dirty="0">
                <a:solidFill>
                  <a:srgbClr val="474236"/>
                </a:solidFill>
                <a:effectLst/>
              </a:rPr>
              <a:t> = criminal activity but also mitigating factors (health/community/available relief, etc.)</a:t>
            </a:r>
            <a:endParaRPr lang="en-US" sz="1600" i="1" dirty="0">
              <a:solidFill>
                <a:srgbClr val="474236"/>
              </a:solidFill>
              <a:effectLst/>
            </a:endParaRPr>
          </a:p>
          <a:p>
            <a:pPr marL="457200" marR="0" lvl="1" indent="0" algn="l" defTabSz="914400" rtl="0" eaLnBrk="1" fontAlgn="auto" latinLnBrk="0" hangingPunct="1">
              <a:lnSpc>
                <a:spcPct val="90000"/>
              </a:lnSpc>
              <a:spcBef>
                <a:spcPts val="400"/>
              </a:spcBef>
              <a:spcAft>
                <a:spcPts val="0"/>
              </a:spcAft>
              <a:buClrTx/>
              <a:buSzTx/>
              <a:buNone/>
              <a:tabLst/>
              <a:defRPr/>
            </a:pPr>
            <a:endParaRPr lang="en-US" sz="2000" b="0" i="1" u="none" strike="noStrike" kern="1200" cap="none" spc="0" normalizeH="0" baseline="0" noProof="0" dirty="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i="0" u="none" strike="noStrike" kern="1200" cap="none" spc="0" normalizeH="0" baseline="0" noProof="0" dirty="0">
              <a:ln>
                <a:noFill/>
              </a:ln>
              <a:solidFill>
                <a:srgbClr val="474236"/>
              </a:solidFill>
              <a:effectLst/>
              <a:uLnTx/>
              <a:uFillTx/>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848729" cy="369332"/>
          </a:xfrm>
          <a:prstGeom prst="rect">
            <a:avLst/>
          </a:prstGeom>
        </p:spPr>
        <p:txBody>
          <a:bodyPr wrap="none" lIns="91440" tIns="45720" rIns="91440" bIns="45720" anchor="t">
            <a:spAutoFit/>
          </a:bodyPr>
          <a:lstStyle/>
          <a:p>
            <a:pPr>
              <a:defRPr/>
            </a:pPr>
            <a:r>
              <a:rPr lang="en-US" dirty="0">
                <a:solidFill>
                  <a:srgbClr val="8FC2E2"/>
                </a:solidFill>
                <a:latin typeface="Franklin Gothic Medium"/>
                <a:sym typeface="Wingdings" panose="05000000000000000000" pitchFamily="2" charset="2"/>
              </a:rPr>
              <a:t>Latest Updates|</a:t>
            </a:r>
            <a:r>
              <a:rPr kumimoji="0" lang="en-US" sz="1800" b="0" i="0" u="none" strike="noStrike" kern="1200" cap="none" spc="0" normalizeH="0" baseline="0" noProof="0" dirty="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131418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Tahirih Slideshow Colors">
      <a:dk1>
        <a:srgbClr val="002A5B"/>
      </a:dk1>
      <a:lt1>
        <a:sysClr val="window" lastClr="FFFFFF"/>
      </a:lt1>
      <a:dk2>
        <a:srgbClr val="F05E48"/>
      </a:dk2>
      <a:lt2>
        <a:srgbClr val="EDE6DA"/>
      </a:lt2>
      <a:accent1>
        <a:srgbClr val="514672"/>
      </a:accent1>
      <a:accent2>
        <a:srgbClr val="C7C64C"/>
      </a:accent2>
      <a:accent3>
        <a:srgbClr val="44AC86"/>
      </a:accent3>
      <a:accent4>
        <a:srgbClr val="474236"/>
      </a:accent4>
      <a:accent5>
        <a:srgbClr val="6D9FCB"/>
      </a:accent5>
      <a:accent6>
        <a:srgbClr val="7F283F"/>
      </a:accent6>
      <a:hlink>
        <a:srgbClr val="00438F"/>
      </a:hlink>
      <a:folHlink>
        <a:srgbClr val="00438F"/>
      </a:folHlink>
    </a:clrScheme>
    <a:fontScheme name="Tahirih Brand Fonts">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F5BEEF5-C223-4F51-B560-A56D541CC1DB}">
  <we:reference id="wa200000729" version="3.6.75.0" store="en-US" storeType="OMEX"/>
  <we:alternateReferences>
    <we:reference id="wa200000729" version="3.6.75.0" store="WA20000072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BAF84C28B50E4E9BB27B47F0E92157" ma:contentTypeVersion="6" ma:contentTypeDescription="Create a new document." ma:contentTypeScope="" ma:versionID="c15af4b488f0605ea64fb8bdf94cab09">
  <xsd:schema xmlns:xsd="http://www.w3.org/2001/XMLSchema" xmlns:xs="http://www.w3.org/2001/XMLSchema" xmlns:p="http://schemas.microsoft.com/office/2006/metadata/properties" xmlns:ns2="00652cee-4278-428f-823e-5840d95e277d" xmlns:ns3="c2b5b1b7-112b-457a-b6cb-61a8aea1fcd4" targetNamespace="http://schemas.microsoft.com/office/2006/metadata/properties" ma:root="true" ma:fieldsID="5422fe54c6a00715365356358fa3db0e" ns2:_="" ns3:_="">
    <xsd:import namespace="00652cee-4278-428f-823e-5840d95e277d"/>
    <xsd:import namespace="c2b5b1b7-112b-457a-b6cb-61a8aea1fc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52cee-4278-428f-823e-5840d95e27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b5b1b7-112b-457a-b6cb-61a8aea1fcd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9973A2-6C34-43F3-8860-2EEFA1D51656}">
  <ds:schemaRefs>
    <ds:schemaRef ds:uri="00652cee-4278-428f-823e-5840d95e277d"/>
    <ds:schemaRef ds:uri="c2b5b1b7-112b-457a-b6cb-61a8aea1fc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1E2100C-8E64-426B-BC5D-277D332A2EDB}">
  <ds:schemaRefs>
    <ds:schemaRef ds:uri="00652cee-4278-428f-823e-5840d95e277d"/>
    <ds:schemaRef ds:uri="c2b5b1b7-112b-457a-b6cb-61a8aea1fc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F9E0CD5-1B3D-4C3F-BB78-5F13B6C377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3007</Words>
  <Application>Microsoft Office PowerPoint</Application>
  <PresentationFormat>Widescreen</PresentationFormat>
  <Paragraphs>515</Paragraphs>
  <Slides>33</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Bodoni MT</vt:lpstr>
      <vt:lpstr>Calibri</vt:lpstr>
      <vt:lpstr>Franklin Gothic Book</vt:lpstr>
      <vt:lpstr>Franklin Gothic Demi Cond</vt:lpstr>
      <vt:lpstr>Franklin Gothic Medium</vt:lpstr>
      <vt:lpstr>Garamond</vt:lpstr>
      <vt:lpstr>Gill Sans MT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Kylie Walker</dc:creator>
  <cp:lastModifiedBy>Erika Alvarez</cp:lastModifiedBy>
  <cp:revision>3</cp:revision>
  <dcterms:created xsi:type="dcterms:W3CDTF">2019-05-23T17:31:10Z</dcterms:created>
  <dcterms:modified xsi:type="dcterms:W3CDTF">2021-02-24T19:51:28Z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0x01010074BAF84C28B50E4E9BB27B47F0E92157</vt:lpwstr>
  </property>
</Properties>
</file>